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5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C565171-1F48-4BF1-93F0-9B10F0F7F1BC}">
  <a:tblStyle styleId="{2C565171-1F48-4BF1-93F0-9B10F0F7F1BC}"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 name="Shape 40"/>
        <p:cNvGrpSpPr/>
        <p:nvPr/>
      </p:nvGrpSpPr>
      <p:grpSpPr>
        <a:xfrm>
          <a:off x="0" y="0"/>
          <a:ext cx="0" cy="0"/>
          <a:chOff x="0" y="0"/>
          <a:chExt cx="0" cy="0"/>
        </a:xfrm>
      </p:grpSpPr>
      <p:sp>
        <p:nvSpPr>
          <p:cNvPr id="41" name="Google Shape;41;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 name="Google Shape;4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b550097047_0_1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gb550097047_0_1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b550097047_0_2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gb550097047_0_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b550097047_0_3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gb550097047_0_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b550097047_0_12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 name="Google Shape;122;gb550097047_0_1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b550097047_0_13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gb550097047_0_1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b550097047_0_13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gb550097047_0_1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b550097047_0_15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gb550097047_0_1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b550097047_0_19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gb550097047_0_1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b550097047_0_16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gb550097047_0_1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b550097047_0_18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gb550097047_0_1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gb550097047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 name="Google Shape;48;gb550097047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b550097047_0_20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gb550097047_0_2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b55444bc43_0_5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gb55444bc43_0_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b550097047_0_16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gb550097047_0_1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b550097047_0_2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gb550097047_0_2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b55444bc43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b55444bc43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gb55444bc43_0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gb550097047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 name="Google Shape;55;gb550097047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b550097047_0_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 name="Google Shape;61;gb550097047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 name="Google Shape;6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 name="Google Shape;7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b550097047_0_4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 name="Google Shape;82;gb550097047_0_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b550097047_0_5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 name="Google Shape;89;gb550097047_0_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b550097047_0_5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gb550097047_0_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blipFill>
          <a:blip r:embed="rId2">
            <a:alphaModFix/>
          </a:blip>
          <a:stretch>
            <a:fillRect/>
          </a:stretch>
        </a:blipFill>
      </p:bgPr>
    </p:bg>
    <p:spTree>
      <p:nvGrpSpPr>
        <p:cNvPr id="14" name="Shape 14"/>
        <p:cNvGrpSpPr/>
        <p:nvPr/>
      </p:nvGrpSpPr>
      <p:grpSpPr>
        <a:xfrm>
          <a:off x="0" y="0"/>
          <a:ext cx="0" cy="0"/>
          <a:chOff x="0" y="0"/>
          <a:chExt cx="0" cy="0"/>
        </a:xfrm>
      </p:grpSpPr>
      <p:sp>
        <p:nvSpPr>
          <p:cNvPr id="15" name="Google Shape;15;p2"/>
          <p:cNvSpPr txBox="1"/>
          <p:nvPr>
            <p:ph type="ctrTitle"/>
          </p:nvPr>
        </p:nvSpPr>
        <p:spPr>
          <a:xfrm>
            <a:off x="6833062" y="3007669"/>
            <a:ext cx="5131030" cy="2362840"/>
          </a:xfrm>
          <a:prstGeom prst="rect">
            <a:avLst/>
          </a:prstGeom>
          <a:noFill/>
          <a:ln>
            <a:noFill/>
          </a:ln>
        </p:spPr>
        <p:txBody>
          <a:bodyPr anchorCtr="0" anchor="b" bIns="45700" lIns="91425" spcFirstLastPara="1" rIns="91425" wrap="square" tIns="45700">
            <a:noAutofit/>
          </a:bodyPr>
          <a:lstStyle>
            <a:lvl1pPr lvl="0" algn="r">
              <a:lnSpc>
                <a:spcPct val="90000"/>
              </a:lnSpc>
              <a:spcBef>
                <a:spcPts val="0"/>
              </a:spcBef>
              <a:spcAft>
                <a:spcPts val="0"/>
              </a:spcAft>
              <a:buClr>
                <a:srgbClr val="7FCDEE"/>
              </a:buClr>
              <a:buSzPts val="2800"/>
              <a:buFont typeface="Impact"/>
              <a:buNone/>
              <a:defRPr b="0" sz="2800">
                <a:solidFill>
                  <a:srgbClr val="7FCDEE"/>
                </a:solidFill>
                <a:latin typeface="Impact"/>
                <a:ea typeface="Impact"/>
                <a:cs typeface="Impact"/>
                <a:sym typeface="Impac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 name="Google Shape;16;p2"/>
          <p:cNvSpPr txBox="1"/>
          <p:nvPr>
            <p:ph idx="1" type="subTitle"/>
          </p:nvPr>
        </p:nvSpPr>
        <p:spPr>
          <a:xfrm>
            <a:off x="892350" y="5476829"/>
            <a:ext cx="11071742" cy="425694"/>
          </a:xfrm>
          <a:prstGeom prst="rect">
            <a:avLst/>
          </a:prstGeom>
          <a:noFill/>
          <a:ln>
            <a:noFill/>
          </a:ln>
        </p:spPr>
        <p:txBody>
          <a:bodyPr anchorCtr="0" anchor="ctr" bIns="45700" lIns="91425" spcFirstLastPara="1" rIns="91425" wrap="square" tIns="45700">
            <a:noAutofit/>
          </a:bodyPr>
          <a:lstStyle>
            <a:lvl1pPr lvl="0" algn="r">
              <a:lnSpc>
                <a:spcPct val="104166"/>
              </a:lnSpc>
              <a:spcBef>
                <a:spcPts val="1000"/>
              </a:spcBef>
              <a:spcAft>
                <a:spcPts val="0"/>
              </a:spcAft>
              <a:buClr>
                <a:schemeClr val="lt1"/>
              </a:buClr>
              <a:buSzPts val="2400"/>
              <a:buFont typeface="Calibri"/>
              <a:buNone/>
              <a:defRPr b="1" sz="2400">
                <a:solidFill>
                  <a:schemeClr val="lt1"/>
                </a:solidFill>
                <a:latin typeface="Calibri"/>
                <a:ea typeface="Calibri"/>
                <a:cs typeface="Calibri"/>
                <a:sym typeface="Calibri"/>
              </a:defRPr>
            </a:lvl1pPr>
            <a:lvl2pPr lvl="1" algn="ctr">
              <a:lnSpc>
                <a:spcPct val="90000"/>
              </a:lnSpc>
              <a:spcBef>
                <a:spcPts val="500"/>
              </a:spcBef>
              <a:spcAft>
                <a:spcPts val="0"/>
              </a:spcAft>
              <a:buClr>
                <a:srgbClr val="07407B"/>
              </a:buClr>
              <a:buSzPts val="2000"/>
              <a:buFont typeface="Calibri"/>
              <a:buNone/>
              <a:defRPr sz="2000"/>
            </a:lvl2pPr>
            <a:lvl3pPr lvl="2" algn="ctr">
              <a:lnSpc>
                <a:spcPct val="90000"/>
              </a:lnSpc>
              <a:spcBef>
                <a:spcPts val="500"/>
              </a:spcBef>
              <a:spcAft>
                <a:spcPts val="0"/>
              </a:spcAft>
              <a:buClr>
                <a:srgbClr val="07407B"/>
              </a:buClr>
              <a:buSzPts val="1800"/>
              <a:buFont typeface="Calibri"/>
              <a:buNone/>
              <a:defRPr sz="1800"/>
            </a:lvl3pPr>
            <a:lvl4pPr lvl="3" algn="ctr">
              <a:lnSpc>
                <a:spcPct val="90000"/>
              </a:lnSpc>
              <a:spcBef>
                <a:spcPts val="500"/>
              </a:spcBef>
              <a:spcAft>
                <a:spcPts val="0"/>
              </a:spcAft>
              <a:buClr>
                <a:srgbClr val="07407B"/>
              </a:buClr>
              <a:buSzPts val="1600"/>
              <a:buFont typeface="Calibri"/>
              <a:buNone/>
              <a:defRPr sz="1600"/>
            </a:lvl4pPr>
            <a:lvl5pPr lvl="4" algn="ctr">
              <a:lnSpc>
                <a:spcPct val="90000"/>
              </a:lnSpc>
              <a:spcBef>
                <a:spcPts val="500"/>
              </a:spcBef>
              <a:spcAft>
                <a:spcPts val="0"/>
              </a:spcAft>
              <a:buClr>
                <a:srgbClr val="07407B"/>
              </a:buClr>
              <a:buSzPts val="1600"/>
              <a:buFont typeface="Calibri"/>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7" name="Google Shape;17;p2"/>
          <p:cNvPicPr preferRelativeResize="0"/>
          <p:nvPr/>
        </p:nvPicPr>
        <p:blipFill rotWithShape="1">
          <a:blip r:embed="rId3">
            <a:alphaModFix/>
          </a:blip>
          <a:srcRect b="0" l="0" r="0" t="0"/>
          <a:stretch/>
        </p:blipFill>
        <p:spPr>
          <a:xfrm>
            <a:off x="10184276" y="6008843"/>
            <a:ext cx="1779816" cy="7101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itle">
  <p:cSld name="Big title">
    <p:spTree>
      <p:nvGrpSpPr>
        <p:cNvPr id="18" name="Shape 18"/>
        <p:cNvGrpSpPr/>
        <p:nvPr/>
      </p:nvGrpSpPr>
      <p:grpSpPr>
        <a:xfrm>
          <a:off x="0" y="0"/>
          <a:ext cx="0" cy="0"/>
          <a:chOff x="0" y="0"/>
          <a:chExt cx="0" cy="0"/>
        </a:xfrm>
      </p:grpSpPr>
      <p:sp>
        <p:nvSpPr>
          <p:cNvPr id="19" name="Google Shape;19;p3"/>
          <p:cNvSpPr txBox="1"/>
          <p:nvPr>
            <p:ph idx="12" type="sldNum"/>
          </p:nvPr>
        </p:nvSpPr>
        <p:spPr>
          <a:xfrm>
            <a:off x="10886490" y="6406623"/>
            <a:ext cx="98197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20" name="Google Shape;20;p3"/>
          <p:cNvSpPr txBox="1"/>
          <p:nvPr>
            <p:ph type="title"/>
          </p:nvPr>
        </p:nvSpPr>
        <p:spPr>
          <a:xfrm>
            <a:off x="3737428" y="690432"/>
            <a:ext cx="7815663" cy="610818"/>
          </a:xfrm>
          <a:prstGeom prst="rect">
            <a:avLst/>
          </a:prstGeom>
          <a:noFill/>
          <a:ln>
            <a:noFill/>
          </a:ln>
        </p:spPr>
        <p:txBody>
          <a:bodyPr anchorCtr="0" anchor="ctr" bIns="45700" lIns="91425" spcFirstLastPara="1" rIns="91425" wrap="square" tIns="45700">
            <a:noAutofit/>
          </a:bodyPr>
          <a:lstStyle>
            <a:lvl1pPr lvl="0" algn="r">
              <a:lnSpc>
                <a:spcPct val="90000"/>
              </a:lnSpc>
              <a:spcBef>
                <a:spcPts val="0"/>
              </a:spcBef>
              <a:spcAft>
                <a:spcPts val="0"/>
              </a:spcAft>
              <a:buClr>
                <a:srgbClr val="07407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3"/>
          <p:cNvSpPr txBox="1"/>
          <p:nvPr>
            <p:ph idx="1" type="body"/>
          </p:nvPr>
        </p:nvSpPr>
        <p:spPr>
          <a:xfrm>
            <a:off x="677008" y="1825625"/>
            <a:ext cx="10876084" cy="4351338"/>
          </a:xfrm>
          <a:prstGeom prst="rect">
            <a:avLst/>
          </a:prstGeom>
          <a:noFill/>
          <a:ln>
            <a:noFill/>
          </a:ln>
        </p:spPr>
        <p:txBody>
          <a:bodyPr anchorCtr="0" anchor="ctr" bIns="45700" lIns="91425" spcFirstLastPara="1" rIns="91425" wrap="square" tIns="45700">
            <a:noAutofit/>
          </a:bodyPr>
          <a:lstStyle>
            <a:lvl1pPr indent="-342900" lvl="0" marL="457200" algn="l">
              <a:lnSpc>
                <a:spcPct val="90000"/>
              </a:lnSpc>
              <a:spcBef>
                <a:spcPts val="1000"/>
              </a:spcBef>
              <a:spcAft>
                <a:spcPts val="0"/>
              </a:spcAft>
              <a:buClr>
                <a:srgbClr val="07407B"/>
              </a:buClr>
              <a:buSzPts val="1800"/>
              <a:buChar char="•"/>
              <a:defRPr/>
            </a:lvl1pPr>
            <a:lvl2pPr indent="-342900" lvl="1" marL="914400" algn="l">
              <a:lnSpc>
                <a:spcPct val="90000"/>
              </a:lnSpc>
              <a:spcBef>
                <a:spcPts val="500"/>
              </a:spcBef>
              <a:spcAft>
                <a:spcPts val="0"/>
              </a:spcAft>
              <a:buClr>
                <a:srgbClr val="07407B"/>
              </a:buClr>
              <a:buSzPts val="1800"/>
              <a:buChar char="•"/>
              <a:defRPr/>
            </a:lvl2pPr>
            <a:lvl3pPr indent="-342900" lvl="2" marL="1371600" algn="l">
              <a:lnSpc>
                <a:spcPct val="90000"/>
              </a:lnSpc>
              <a:spcBef>
                <a:spcPts val="500"/>
              </a:spcBef>
              <a:spcAft>
                <a:spcPts val="0"/>
              </a:spcAft>
              <a:buClr>
                <a:srgbClr val="07407B"/>
              </a:buClr>
              <a:buSzPts val="1800"/>
              <a:buChar char="•"/>
              <a:defRPr/>
            </a:lvl3pPr>
            <a:lvl4pPr indent="-342900" lvl="3" marL="1828800" algn="l">
              <a:lnSpc>
                <a:spcPct val="90000"/>
              </a:lnSpc>
              <a:spcBef>
                <a:spcPts val="500"/>
              </a:spcBef>
              <a:spcAft>
                <a:spcPts val="0"/>
              </a:spcAft>
              <a:buClr>
                <a:srgbClr val="07407B"/>
              </a:buClr>
              <a:buSzPts val="1800"/>
              <a:buChar char="•"/>
              <a:defRPr/>
            </a:lvl4pPr>
            <a:lvl5pPr indent="-342900" lvl="4" marL="2286000" algn="l">
              <a:lnSpc>
                <a:spcPct val="90000"/>
              </a:lnSpc>
              <a:spcBef>
                <a:spcPts val="500"/>
              </a:spcBef>
              <a:spcAft>
                <a:spcPts val="0"/>
              </a:spcAft>
              <a:buClr>
                <a:srgbClr val="07407B"/>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2" name="Google Shape;22;p3"/>
          <p:cNvPicPr preferRelativeResize="0"/>
          <p:nvPr/>
        </p:nvPicPr>
        <p:blipFill rotWithShape="1">
          <a:blip r:embed="rId2">
            <a:alphaModFix/>
          </a:blip>
          <a:srcRect b="0" l="0" r="0" t="0"/>
          <a:stretch/>
        </p:blipFill>
        <p:spPr>
          <a:xfrm>
            <a:off x="9552231" y="6327398"/>
            <a:ext cx="1178114" cy="4443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p:cSld name="Section">
    <p:bg>
      <p:bgPr>
        <a:blipFill>
          <a:blip r:embed="rId2">
            <a:alphaModFix/>
          </a:blip>
          <a:stretch>
            <a:fillRect/>
          </a:stretch>
        </a:blipFill>
      </p:bgPr>
    </p:bg>
    <p:spTree>
      <p:nvGrpSpPr>
        <p:cNvPr id="23" name="Shape 23"/>
        <p:cNvGrpSpPr/>
        <p:nvPr/>
      </p:nvGrpSpPr>
      <p:grpSpPr>
        <a:xfrm>
          <a:off x="0" y="0"/>
          <a:ext cx="0" cy="0"/>
          <a:chOff x="0" y="0"/>
          <a:chExt cx="0" cy="0"/>
        </a:xfrm>
      </p:grpSpPr>
      <p:sp>
        <p:nvSpPr>
          <p:cNvPr id="24" name="Google Shape;24;p4"/>
          <p:cNvSpPr/>
          <p:nvPr/>
        </p:nvSpPr>
        <p:spPr>
          <a:xfrm>
            <a:off x="1993692" y="1514007"/>
            <a:ext cx="9054059" cy="4332157"/>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 name="Google Shape;25;p4"/>
          <p:cNvSpPr txBox="1"/>
          <p:nvPr>
            <p:ph type="title"/>
          </p:nvPr>
        </p:nvSpPr>
        <p:spPr>
          <a:xfrm>
            <a:off x="2188168" y="3123591"/>
            <a:ext cx="7815663" cy="610818"/>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rgbClr val="07407B"/>
              </a:buClr>
              <a:buSzPts val="4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a">
  <p:cSld name="Vuota">
    <p:spTree>
      <p:nvGrpSpPr>
        <p:cNvPr id="26" name="Shape 26"/>
        <p:cNvGrpSpPr/>
        <p:nvPr/>
      </p:nvGrpSpPr>
      <p:grpSpPr>
        <a:xfrm>
          <a:off x="0" y="0"/>
          <a:ext cx="0" cy="0"/>
          <a:chOff x="0" y="0"/>
          <a:chExt cx="0" cy="0"/>
        </a:xfrm>
      </p:grpSpPr>
      <p:sp>
        <p:nvSpPr>
          <p:cNvPr id="27" name="Google Shape;27;p5"/>
          <p:cNvSpPr txBox="1"/>
          <p:nvPr>
            <p:ph idx="10" type="dt"/>
          </p:nvPr>
        </p:nvSpPr>
        <p:spPr>
          <a:xfrm>
            <a:off x="9552266" y="6406624"/>
            <a:ext cx="1334224"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5"/>
          <p:cNvSpPr txBox="1"/>
          <p:nvPr>
            <p:ph idx="12" type="sldNum"/>
          </p:nvPr>
        </p:nvSpPr>
        <p:spPr>
          <a:xfrm>
            <a:off x="10886490" y="6406623"/>
            <a:ext cx="98197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p:cSld name="End">
    <p:bg>
      <p:bgPr>
        <a:blipFill>
          <a:blip r:embed="rId2">
            <a:alphaModFix/>
          </a:blip>
          <a:stretch>
            <a:fillRect/>
          </a:stretch>
        </a:blipFill>
      </p:bgPr>
    </p:bg>
    <p:spTree>
      <p:nvGrpSpPr>
        <p:cNvPr id="29" name="Shape 29"/>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ly Title">
  <p:cSld name="Only Title">
    <p:spTree>
      <p:nvGrpSpPr>
        <p:cNvPr id="30" name="Shape 30"/>
        <p:cNvGrpSpPr/>
        <p:nvPr/>
      </p:nvGrpSpPr>
      <p:grpSpPr>
        <a:xfrm>
          <a:off x="0" y="0"/>
          <a:ext cx="0" cy="0"/>
          <a:chOff x="0" y="0"/>
          <a:chExt cx="0" cy="0"/>
        </a:xfrm>
      </p:grpSpPr>
      <p:sp>
        <p:nvSpPr>
          <p:cNvPr id="31" name="Google Shape;31;p7"/>
          <p:cNvSpPr txBox="1"/>
          <p:nvPr>
            <p:ph idx="12" type="sldNum"/>
          </p:nvPr>
        </p:nvSpPr>
        <p:spPr>
          <a:xfrm>
            <a:off x="10886490" y="6406623"/>
            <a:ext cx="98197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32" name="Google Shape;32;p7"/>
          <p:cNvSpPr txBox="1"/>
          <p:nvPr>
            <p:ph type="title"/>
          </p:nvPr>
        </p:nvSpPr>
        <p:spPr>
          <a:xfrm>
            <a:off x="3737428" y="690432"/>
            <a:ext cx="7815663" cy="610818"/>
          </a:xfrm>
          <a:prstGeom prst="rect">
            <a:avLst/>
          </a:prstGeom>
          <a:noFill/>
          <a:ln>
            <a:noFill/>
          </a:ln>
        </p:spPr>
        <p:txBody>
          <a:bodyPr anchorCtr="0" anchor="ctr" bIns="45700" lIns="91425" spcFirstLastPara="1" rIns="91425" wrap="square" tIns="45700">
            <a:noAutofit/>
          </a:bodyPr>
          <a:lstStyle>
            <a:lvl1pPr lvl="0" algn="r">
              <a:lnSpc>
                <a:spcPct val="90000"/>
              </a:lnSpc>
              <a:spcBef>
                <a:spcPts val="0"/>
              </a:spcBef>
              <a:spcAft>
                <a:spcPts val="0"/>
              </a:spcAft>
              <a:buClr>
                <a:srgbClr val="07407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33" name="Google Shape;33;p7"/>
          <p:cNvPicPr preferRelativeResize="0"/>
          <p:nvPr/>
        </p:nvPicPr>
        <p:blipFill rotWithShape="1">
          <a:blip r:embed="rId2">
            <a:alphaModFix/>
          </a:blip>
          <a:srcRect b="0" l="0" r="0" t="0"/>
          <a:stretch/>
        </p:blipFill>
        <p:spPr>
          <a:xfrm>
            <a:off x="9552231" y="6327398"/>
            <a:ext cx="1178114" cy="4443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nt with caption">
  <p:cSld name="Contnt with caption">
    <p:spTree>
      <p:nvGrpSpPr>
        <p:cNvPr id="34" name="Shape 34"/>
        <p:cNvGrpSpPr/>
        <p:nvPr/>
      </p:nvGrpSpPr>
      <p:grpSpPr>
        <a:xfrm>
          <a:off x="0" y="0"/>
          <a:ext cx="0" cy="0"/>
          <a:chOff x="0" y="0"/>
          <a:chExt cx="0" cy="0"/>
        </a:xfrm>
      </p:grpSpPr>
      <p:sp>
        <p:nvSpPr>
          <p:cNvPr id="35" name="Google Shape;35;p8"/>
          <p:cNvSpPr txBox="1"/>
          <p:nvPr>
            <p:ph idx="12" type="sldNum"/>
          </p:nvPr>
        </p:nvSpPr>
        <p:spPr>
          <a:xfrm>
            <a:off x="10886490" y="6406623"/>
            <a:ext cx="98197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36" name="Google Shape;36;p8"/>
          <p:cNvSpPr txBox="1"/>
          <p:nvPr>
            <p:ph idx="1" type="body"/>
          </p:nvPr>
        </p:nvSpPr>
        <p:spPr>
          <a:xfrm>
            <a:off x="5150264" y="1828801"/>
            <a:ext cx="6722693" cy="4348164"/>
          </a:xfrm>
          <a:prstGeom prst="rect">
            <a:avLst/>
          </a:prstGeom>
          <a:noFill/>
          <a:ln>
            <a:noFill/>
          </a:ln>
        </p:spPr>
        <p:txBody>
          <a:bodyPr anchorCtr="0" anchor="ctr" bIns="45700" lIns="91425" spcFirstLastPara="1" rIns="91425" wrap="square" tIns="45700">
            <a:noAutofit/>
          </a:bodyPr>
          <a:lstStyle>
            <a:lvl1pPr indent="-406400" lvl="0" marL="457200" algn="l">
              <a:lnSpc>
                <a:spcPct val="90000"/>
              </a:lnSpc>
              <a:spcBef>
                <a:spcPts val="1000"/>
              </a:spcBef>
              <a:spcAft>
                <a:spcPts val="0"/>
              </a:spcAft>
              <a:buClr>
                <a:srgbClr val="07407B"/>
              </a:buClr>
              <a:buSzPts val="2800"/>
              <a:buFont typeface="Calibri"/>
              <a:buChar char="•"/>
              <a:defRPr/>
            </a:lvl1pPr>
            <a:lvl2pPr indent="-381000" lvl="1" marL="914400" algn="l">
              <a:lnSpc>
                <a:spcPct val="90000"/>
              </a:lnSpc>
              <a:spcBef>
                <a:spcPts val="500"/>
              </a:spcBef>
              <a:spcAft>
                <a:spcPts val="0"/>
              </a:spcAft>
              <a:buClr>
                <a:srgbClr val="07407B"/>
              </a:buClr>
              <a:buSzPts val="2400"/>
              <a:buFont typeface="Calibri"/>
              <a:buChar char="•"/>
              <a:defRPr/>
            </a:lvl2pPr>
            <a:lvl3pPr indent="-355600" lvl="2" marL="1371600" algn="l">
              <a:lnSpc>
                <a:spcPct val="90000"/>
              </a:lnSpc>
              <a:spcBef>
                <a:spcPts val="500"/>
              </a:spcBef>
              <a:spcAft>
                <a:spcPts val="0"/>
              </a:spcAft>
              <a:buClr>
                <a:srgbClr val="07407B"/>
              </a:buClr>
              <a:buSzPts val="2000"/>
              <a:buFont typeface="Calibri"/>
              <a:buChar char="•"/>
              <a:defRPr/>
            </a:lvl3pPr>
            <a:lvl4pPr indent="-342900" lvl="3" marL="1828800" algn="l">
              <a:lnSpc>
                <a:spcPct val="90000"/>
              </a:lnSpc>
              <a:spcBef>
                <a:spcPts val="500"/>
              </a:spcBef>
              <a:spcAft>
                <a:spcPts val="0"/>
              </a:spcAft>
              <a:buClr>
                <a:srgbClr val="07407B"/>
              </a:buClr>
              <a:buSzPts val="1800"/>
              <a:buFont typeface="Calibri"/>
              <a:buChar char="•"/>
              <a:defRPr/>
            </a:lvl4pPr>
            <a:lvl5pPr indent="-342900" lvl="4" marL="2286000" algn="l">
              <a:lnSpc>
                <a:spcPct val="90000"/>
              </a:lnSpc>
              <a:spcBef>
                <a:spcPts val="500"/>
              </a:spcBef>
              <a:spcAft>
                <a:spcPts val="0"/>
              </a:spcAft>
              <a:buClr>
                <a:srgbClr val="07407B"/>
              </a:buClr>
              <a:buSzPts val="1800"/>
              <a:buFont typeface="Calibri"/>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8"/>
          <p:cNvSpPr txBox="1"/>
          <p:nvPr>
            <p:ph idx="2" type="body"/>
          </p:nvPr>
        </p:nvSpPr>
        <p:spPr>
          <a:xfrm>
            <a:off x="839788" y="1828801"/>
            <a:ext cx="3932237" cy="4348163"/>
          </a:xfrm>
          <a:prstGeom prst="rect">
            <a:avLst/>
          </a:prstGeom>
          <a:noFill/>
          <a:ln>
            <a:noFill/>
          </a:ln>
        </p:spPr>
        <p:txBody>
          <a:bodyPr anchorCtr="0" anchor="ctr" bIns="45700" lIns="91425" spcFirstLastPara="1" rIns="91425" wrap="square" tIns="45700">
            <a:noAutofit/>
          </a:bodyPr>
          <a:lstStyle>
            <a:lvl1pPr indent="-317500" lvl="0" marL="457200" algn="l">
              <a:lnSpc>
                <a:spcPct val="90000"/>
              </a:lnSpc>
              <a:spcBef>
                <a:spcPts val="1000"/>
              </a:spcBef>
              <a:spcAft>
                <a:spcPts val="0"/>
              </a:spcAft>
              <a:buClr>
                <a:srgbClr val="07407B"/>
              </a:buClr>
              <a:buSzPts val="1400"/>
              <a:buFont typeface="Calibri"/>
              <a:buChar char="•"/>
              <a:defRPr sz="1400"/>
            </a:lvl1pPr>
            <a:lvl2pPr indent="-317500" lvl="1" marL="914400" algn="l">
              <a:lnSpc>
                <a:spcPct val="90000"/>
              </a:lnSpc>
              <a:spcBef>
                <a:spcPts val="500"/>
              </a:spcBef>
              <a:spcAft>
                <a:spcPts val="0"/>
              </a:spcAft>
              <a:buClr>
                <a:srgbClr val="07407B"/>
              </a:buClr>
              <a:buSzPts val="1400"/>
              <a:buFont typeface="Calibri"/>
              <a:buChar char="•"/>
              <a:defRPr sz="1400"/>
            </a:lvl2pPr>
            <a:lvl3pPr indent="-317500" lvl="2" marL="1371600" algn="l">
              <a:lnSpc>
                <a:spcPct val="90000"/>
              </a:lnSpc>
              <a:spcBef>
                <a:spcPts val="500"/>
              </a:spcBef>
              <a:spcAft>
                <a:spcPts val="0"/>
              </a:spcAft>
              <a:buClr>
                <a:srgbClr val="07407B"/>
              </a:buClr>
              <a:buSzPts val="1400"/>
              <a:buFont typeface="Calibri"/>
              <a:buChar char="•"/>
              <a:defRPr sz="1400"/>
            </a:lvl3pPr>
            <a:lvl4pPr indent="-317500" lvl="3" marL="1828800" algn="l">
              <a:lnSpc>
                <a:spcPct val="90000"/>
              </a:lnSpc>
              <a:spcBef>
                <a:spcPts val="500"/>
              </a:spcBef>
              <a:spcAft>
                <a:spcPts val="0"/>
              </a:spcAft>
              <a:buClr>
                <a:srgbClr val="07407B"/>
              </a:buClr>
              <a:buSzPts val="1400"/>
              <a:buFont typeface="Calibri"/>
              <a:buChar char="•"/>
              <a:defRPr sz="1400"/>
            </a:lvl4pPr>
            <a:lvl5pPr indent="-317500" lvl="4" marL="2286000" algn="l">
              <a:lnSpc>
                <a:spcPct val="90000"/>
              </a:lnSpc>
              <a:spcBef>
                <a:spcPts val="500"/>
              </a:spcBef>
              <a:spcAft>
                <a:spcPts val="0"/>
              </a:spcAft>
              <a:buClr>
                <a:srgbClr val="07407B"/>
              </a:buClr>
              <a:buSzPts val="1400"/>
              <a:buFont typeface="Calibri"/>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8"/>
          <p:cNvSpPr txBox="1"/>
          <p:nvPr>
            <p:ph type="title"/>
          </p:nvPr>
        </p:nvSpPr>
        <p:spPr>
          <a:xfrm>
            <a:off x="3737428" y="690432"/>
            <a:ext cx="7815663" cy="610818"/>
          </a:xfrm>
          <a:prstGeom prst="rect">
            <a:avLst/>
          </a:prstGeom>
          <a:noFill/>
          <a:ln>
            <a:noFill/>
          </a:ln>
        </p:spPr>
        <p:txBody>
          <a:bodyPr anchorCtr="0" anchor="ctr" bIns="45700" lIns="91425" spcFirstLastPara="1" rIns="91425" wrap="square" tIns="45700">
            <a:noAutofit/>
          </a:bodyPr>
          <a:lstStyle>
            <a:lvl1pPr lvl="0" algn="r">
              <a:lnSpc>
                <a:spcPct val="90000"/>
              </a:lnSpc>
              <a:spcBef>
                <a:spcPts val="0"/>
              </a:spcBef>
              <a:spcAft>
                <a:spcPts val="0"/>
              </a:spcAft>
              <a:buClr>
                <a:srgbClr val="07407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39" name="Google Shape;39;p8"/>
          <p:cNvPicPr preferRelativeResize="0"/>
          <p:nvPr/>
        </p:nvPicPr>
        <p:blipFill rotWithShape="1">
          <a:blip r:embed="rId2">
            <a:alphaModFix/>
          </a:blip>
          <a:srcRect b="0" l="0" r="0" t="0"/>
          <a:stretch/>
        </p:blipFill>
        <p:spPr>
          <a:xfrm>
            <a:off x="9552231" y="6327398"/>
            <a:ext cx="1178114" cy="44435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3737428" y="690432"/>
            <a:ext cx="7815663" cy="610818"/>
          </a:xfrm>
          <a:prstGeom prst="rect">
            <a:avLst/>
          </a:prstGeom>
          <a:noFill/>
          <a:ln>
            <a:noFill/>
          </a:ln>
        </p:spPr>
        <p:txBody>
          <a:bodyPr anchorCtr="0" anchor="ctr" bIns="45700" lIns="91425" spcFirstLastPara="1" rIns="91425" wrap="square" tIns="45700">
            <a:noAutofit/>
          </a:bodyPr>
          <a:lstStyle>
            <a:lvl1pPr lvl="0" marR="0" rtl="0" algn="r">
              <a:lnSpc>
                <a:spcPct val="90000"/>
              </a:lnSpc>
              <a:spcBef>
                <a:spcPts val="0"/>
              </a:spcBef>
              <a:spcAft>
                <a:spcPts val="0"/>
              </a:spcAft>
              <a:buClr>
                <a:srgbClr val="07407B"/>
              </a:buClr>
              <a:buSzPts val="4600"/>
              <a:buFont typeface="Calibri"/>
              <a:buNone/>
              <a:defRPr b="1" i="0" sz="4600" u="none" cap="none" strike="noStrike">
                <a:solidFill>
                  <a:srgbClr val="07407B"/>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677008" y="1825625"/>
            <a:ext cx="10876084" cy="4351338"/>
          </a:xfrm>
          <a:prstGeom prst="rect">
            <a:avLst/>
          </a:prstGeom>
          <a:noFill/>
          <a:ln>
            <a:noFill/>
          </a:ln>
        </p:spPr>
        <p:txBody>
          <a:bodyPr anchorCtr="0" anchor="ctr" bIns="45700" lIns="91425" spcFirstLastPara="1" rIns="91425" wrap="square" tIns="45700">
            <a:noAutofit/>
          </a:bodyPr>
          <a:lstStyle>
            <a:lvl1pPr indent="-406400" lvl="0" marL="457200" marR="0" rtl="0" algn="l">
              <a:lnSpc>
                <a:spcPct val="90000"/>
              </a:lnSpc>
              <a:spcBef>
                <a:spcPts val="1000"/>
              </a:spcBef>
              <a:spcAft>
                <a:spcPts val="0"/>
              </a:spcAft>
              <a:buClr>
                <a:srgbClr val="07407B"/>
              </a:buClr>
              <a:buSzPts val="2800"/>
              <a:buFont typeface="Calibri"/>
              <a:buChar char="•"/>
              <a:defRPr b="0" i="0" sz="2800" u="none" cap="none" strike="noStrike">
                <a:solidFill>
                  <a:srgbClr val="07407B"/>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407B"/>
              </a:buClr>
              <a:buSzPts val="2400"/>
              <a:buFont typeface="Calibri"/>
              <a:buChar char="•"/>
              <a:defRPr b="0" i="0" sz="2400" u="none" cap="none" strike="noStrike">
                <a:solidFill>
                  <a:srgbClr val="07407B"/>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407B"/>
              </a:buClr>
              <a:buSzPts val="2000"/>
              <a:buFont typeface="Calibri"/>
              <a:buChar char="•"/>
              <a:defRPr b="0" i="0" sz="2000" u="none" cap="none" strike="noStrike">
                <a:solidFill>
                  <a:srgbClr val="07407B"/>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407B"/>
              </a:buClr>
              <a:buSzPts val="1800"/>
              <a:buFont typeface="Calibri"/>
              <a:buChar char="•"/>
              <a:defRPr b="0" i="0" sz="1800" u="none" cap="none" strike="noStrike">
                <a:solidFill>
                  <a:srgbClr val="07407B"/>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407B"/>
              </a:buClr>
              <a:buSzPts val="1800"/>
              <a:buFont typeface="Calibri"/>
              <a:buChar char="•"/>
              <a:defRPr b="0" i="0" sz="1800" u="none" cap="none" strike="noStrike">
                <a:solidFill>
                  <a:srgbClr val="07407B"/>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9552266" y="6406624"/>
            <a:ext cx="1334224"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200" u="none" cap="none" strike="noStrike">
                <a:solidFill>
                  <a:srgbClr val="7FCDEE"/>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2" type="sldNum"/>
          </p:nvPr>
        </p:nvSpPr>
        <p:spPr>
          <a:xfrm>
            <a:off x="10886490" y="6406623"/>
            <a:ext cx="981973"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7FCDEE"/>
                </a:solidFill>
                <a:latin typeface="Calibri"/>
                <a:ea typeface="Calibri"/>
                <a:cs typeface="Calibri"/>
                <a:sym typeface="Calibri"/>
              </a:defRPr>
            </a:lvl1pPr>
            <a:lvl2pPr indent="0" lvl="1" marL="0" marR="0" rtl="0" algn="r">
              <a:spcBef>
                <a:spcPts val="0"/>
              </a:spcBef>
              <a:buNone/>
              <a:defRPr b="0" i="0" sz="1200" u="none" cap="none" strike="noStrike">
                <a:solidFill>
                  <a:srgbClr val="7FCDEE"/>
                </a:solidFill>
                <a:latin typeface="Calibri"/>
                <a:ea typeface="Calibri"/>
                <a:cs typeface="Calibri"/>
                <a:sym typeface="Calibri"/>
              </a:defRPr>
            </a:lvl2pPr>
            <a:lvl3pPr indent="0" lvl="2" marL="0" marR="0" rtl="0" algn="r">
              <a:spcBef>
                <a:spcPts val="0"/>
              </a:spcBef>
              <a:buNone/>
              <a:defRPr b="0" i="0" sz="1200" u="none" cap="none" strike="noStrike">
                <a:solidFill>
                  <a:srgbClr val="7FCDEE"/>
                </a:solidFill>
                <a:latin typeface="Calibri"/>
                <a:ea typeface="Calibri"/>
                <a:cs typeface="Calibri"/>
                <a:sym typeface="Calibri"/>
              </a:defRPr>
            </a:lvl3pPr>
            <a:lvl4pPr indent="0" lvl="3" marL="0" marR="0" rtl="0" algn="r">
              <a:spcBef>
                <a:spcPts val="0"/>
              </a:spcBef>
              <a:buNone/>
              <a:defRPr b="0" i="0" sz="1200" u="none" cap="none" strike="noStrike">
                <a:solidFill>
                  <a:srgbClr val="7FCDEE"/>
                </a:solidFill>
                <a:latin typeface="Calibri"/>
                <a:ea typeface="Calibri"/>
                <a:cs typeface="Calibri"/>
                <a:sym typeface="Calibri"/>
              </a:defRPr>
            </a:lvl4pPr>
            <a:lvl5pPr indent="0" lvl="4" marL="0" marR="0" rtl="0" algn="r">
              <a:spcBef>
                <a:spcPts val="0"/>
              </a:spcBef>
              <a:buNone/>
              <a:defRPr b="0" i="0" sz="1200" u="none" cap="none" strike="noStrike">
                <a:solidFill>
                  <a:srgbClr val="7FCDEE"/>
                </a:solidFill>
                <a:latin typeface="Calibri"/>
                <a:ea typeface="Calibri"/>
                <a:cs typeface="Calibri"/>
                <a:sym typeface="Calibri"/>
              </a:defRPr>
            </a:lvl5pPr>
            <a:lvl6pPr indent="0" lvl="5" marL="0" marR="0" rtl="0" algn="r">
              <a:spcBef>
                <a:spcPts val="0"/>
              </a:spcBef>
              <a:buNone/>
              <a:defRPr b="0" i="0" sz="1200" u="none" cap="none" strike="noStrike">
                <a:solidFill>
                  <a:srgbClr val="7FCDEE"/>
                </a:solidFill>
                <a:latin typeface="Calibri"/>
                <a:ea typeface="Calibri"/>
                <a:cs typeface="Calibri"/>
                <a:sym typeface="Calibri"/>
              </a:defRPr>
            </a:lvl6pPr>
            <a:lvl7pPr indent="0" lvl="6" marL="0" marR="0" rtl="0" algn="r">
              <a:spcBef>
                <a:spcPts val="0"/>
              </a:spcBef>
              <a:buNone/>
              <a:defRPr b="0" i="0" sz="1200" u="none" cap="none" strike="noStrike">
                <a:solidFill>
                  <a:srgbClr val="7FCDEE"/>
                </a:solidFill>
                <a:latin typeface="Calibri"/>
                <a:ea typeface="Calibri"/>
                <a:cs typeface="Calibri"/>
                <a:sym typeface="Calibri"/>
              </a:defRPr>
            </a:lvl7pPr>
            <a:lvl8pPr indent="0" lvl="7" marL="0" marR="0" rtl="0" algn="r">
              <a:spcBef>
                <a:spcPts val="0"/>
              </a:spcBef>
              <a:buNone/>
              <a:defRPr b="0" i="0" sz="1200" u="none" cap="none" strike="noStrike">
                <a:solidFill>
                  <a:srgbClr val="7FCDEE"/>
                </a:solidFill>
                <a:latin typeface="Calibri"/>
                <a:ea typeface="Calibri"/>
                <a:cs typeface="Calibri"/>
                <a:sym typeface="Calibri"/>
              </a:defRPr>
            </a:lvl8pPr>
            <a:lvl9pPr indent="0" lvl="8" marL="0" marR="0" rtl="0" algn="r">
              <a:spcBef>
                <a:spcPts val="0"/>
              </a:spcBef>
              <a:buNone/>
              <a:defRPr b="0" i="0" sz="1200" u="none" cap="none" strike="noStrike">
                <a:solidFill>
                  <a:srgbClr val="7FCDEE"/>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8.png"/><Relationship Id="rId6" Type="http://schemas.openxmlformats.org/officeDocument/2006/relationships/image" Target="../media/image13.png"/><Relationship Id="rId7"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5.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6.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7.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9.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4.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 name="Shape 43"/>
        <p:cNvGrpSpPr/>
        <p:nvPr/>
      </p:nvGrpSpPr>
      <p:grpSpPr>
        <a:xfrm>
          <a:off x="0" y="0"/>
          <a:ext cx="0" cy="0"/>
          <a:chOff x="0" y="0"/>
          <a:chExt cx="0" cy="0"/>
        </a:xfrm>
      </p:grpSpPr>
      <p:sp>
        <p:nvSpPr>
          <p:cNvPr id="44" name="Google Shape;44;p9"/>
          <p:cNvSpPr txBox="1"/>
          <p:nvPr>
            <p:ph type="ctrTitle"/>
          </p:nvPr>
        </p:nvSpPr>
        <p:spPr>
          <a:xfrm>
            <a:off x="5021477" y="3007675"/>
            <a:ext cx="6942600" cy="2362800"/>
          </a:xfrm>
          <a:prstGeom prst="rect">
            <a:avLst/>
          </a:prstGeom>
          <a:noFill/>
          <a:ln>
            <a:noFill/>
          </a:ln>
        </p:spPr>
        <p:txBody>
          <a:bodyPr anchorCtr="0" anchor="b" bIns="45700" lIns="91425" spcFirstLastPara="1" rIns="91425" wrap="square" tIns="45700">
            <a:noAutofit/>
          </a:bodyPr>
          <a:lstStyle/>
          <a:p>
            <a:pPr indent="0" lvl="0" marL="0" rtl="0" algn="r">
              <a:lnSpc>
                <a:spcPct val="90000"/>
              </a:lnSpc>
              <a:spcBef>
                <a:spcPts val="0"/>
              </a:spcBef>
              <a:spcAft>
                <a:spcPts val="0"/>
              </a:spcAft>
              <a:buClr>
                <a:srgbClr val="7FCDEE"/>
              </a:buClr>
              <a:buSzPts val="4400"/>
              <a:buFont typeface="Impact"/>
              <a:buNone/>
            </a:pPr>
            <a:r>
              <a:rPr lang="en-GB" sz="4400"/>
              <a:t>EOSC Portal </a:t>
            </a:r>
            <a:endParaRPr sz="4400"/>
          </a:p>
          <a:p>
            <a:pPr indent="0" lvl="0" marL="0" rtl="0" algn="r">
              <a:lnSpc>
                <a:spcPct val="90000"/>
              </a:lnSpc>
              <a:spcBef>
                <a:spcPts val="0"/>
              </a:spcBef>
              <a:spcAft>
                <a:spcPts val="0"/>
              </a:spcAft>
              <a:buClr>
                <a:srgbClr val="7FCDEE"/>
              </a:buClr>
              <a:buSzPts val="4400"/>
              <a:buFont typeface="Impact"/>
              <a:buNone/>
            </a:pPr>
            <a:r>
              <a:rPr lang="en-GB" sz="4400"/>
              <a:t>New User Functionalities</a:t>
            </a:r>
            <a:endParaRPr sz="4400"/>
          </a:p>
        </p:txBody>
      </p:sp>
      <p:sp>
        <p:nvSpPr>
          <p:cNvPr id="45" name="Google Shape;45;p9"/>
          <p:cNvSpPr txBox="1"/>
          <p:nvPr>
            <p:ph idx="1" type="subTitle"/>
          </p:nvPr>
        </p:nvSpPr>
        <p:spPr>
          <a:xfrm>
            <a:off x="892350" y="5476829"/>
            <a:ext cx="11071742" cy="425694"/>
          </a:xfrm>
          <a:prstGeom prst="rect">
            <a:avLst/>
          </a:prstGeom>
          <a:noFill/>
          <a:ln>
            <a:noFill/>
          </a:ln>
        </p:spPr>
        <p:txBody>
          <a:bodyPr anchorCtr="0" anchor="ctr" bIns="45700" lIns="91425" spcFirstLastPara="1" rIns="91425" wrap="square" tIns="45700">
            <a:noAutofit/>
          </a:bodyPr>
          <a:lstStyle/>
          <a:p>
            <a:pPr indent="0" lvl="0" marL="0" rtl="0" algn="r">
              <a:lnSpc>
                <a:spcPct val="104166"/>
              </a:lnSpc>
              <a:spcBef>
                <a:spcPts val="0"/>
              </a:spcBef>
              <a:spcAft>
                <a:spcPts val="0"/>
              </a:spcAft>
              <a:buClr>
                <a:schemeClr val="lt1"/>
              </a:buClr>
              <a:buSzPts val="2400"/>
              <a:buFont typeface="Calibri"/>
              <a:buNone/>
            </a:pPr>
            <a:r>
              <a:rPr i="1" lang="en-GB"/>
              <a:t>Bartosz Wilk - ACC Cyfronet AGH</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8"/>
          <p:cNvSpPr txBox="1"/>
          <p:nvPr>
            <p:ph type="title"/>
          </p:nvPr>
        </p:nvSpPr>
        <p:spPr>
          <a:xfrm>
            <a:off x="3737428" y="690432"/>
            <a:ext cx="7815600" cy="6108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7407B"/>
              </a:buClr>
              <a:buSzPts val="4140"/>
              <a:buFont typeface="Calibri"/>
              <a:buNone/>
            </a:pPr>
            <a:r>
              <a:rPr lang="en-GB" sz="4100"/>
              <a:t>Discovery functionalities 4/4</a:t>
            </a:r>
            <a:endParaRPr sz="4100"/>
          </a:p>
        </p:txBody>
      </p:sp>
      <p:sp>
        <p:nvSpPr>
          <p:cNvPr id="106" name="Google Shape;106;p18"/>
          <p:cNvSpPr txBox="1"/>
          <p:nvPr>
            <p:ph idx="1" type="body"/>
          </p:nvPr>
        </p:nvSpPr>
        <p:spPr>
          <a:xfrm>
            <a:off x="657903" y="1825650"/>
            <a:ext cx="7116900" cy="4351200"/>
          </a:xfrm>
          <a:prstGeom prst="rect">
            <a:avLst/>
          </a:prstGeom>
        </p:spPr>
        <p:txBody>
          <a:bodyPr anchorCtr="0" anchor="ctr" bIns="45700" lIns="91425" spcFirstLastPara="1" rIns="91425" wrap="square" tIns="45700">
            <a:noAutofit/>
          </a:bodyPr>
          <a:lstStyle/>
          <a:p>
            <a:pPr indent="0" lvl="0" marL="0" rtl="0" algn="l">
              <a:spcBef>
                <a:spcPts val="1000"/>
              </a:spcBef>
              <a:spcAft>
                <a:spcPts val="0"/>
              </a:spcAft>
              <a:buNone/>
            </a:pPr>
            <a:r>
              <a:rPr lang="en-GB" sz="2500"/>
              <a:t>Resource comparison</a:t>
            </a:r>
            <a:endParaRPr sz="2500"/>
          </a:p>
          <a:p>
            <a:pPr indent="-342900" lvl="0" marL="457200" rtl="0" algn="l">
              <a:spcBef>
                <a:spcPts val="0"/>
              </a:spcBef>
              <a:spcAft>
                <a:spcPts val="0"/>
              </a:spcAft>
              <a:buSzPts val="1800"/>
              <a:buChar char="•"/>
            </a:pPr>
            <a:r>
              <a:rPr lang="en-GB" sz="1800"/>
              <a:t>Side-by-side review of the key resource metadata</a:t>
            </a:r>
            <a:endParaRPr sz="1800"/>
          </a:p>
          <a:p>
            <a:pPr indent="-342900" lvl="0" marL="457200" rtl="0" algn="l">
              <a:spcBef>
                <a:spcPts val="0"/>
              </a:spcBef>
              <a:spcAft>
                <a:spcPts val="0"/>
              </a:spcAft>
              <a:buSzPts val="1800"/>
              <a:buChar char="•"/>
            </a:pPr>
            <a:r>
              <a:rPr lang="en-GB" sz="1800"/>
              <a:t>Easy way to find differences </a:t>
            </a:r>
            <a:endParaRPr sz="1800"/>
          </a:p>
          <a:p>
            <a:pPr indent="0" lvl="0" marL="0" rtl="0" algn="l">
              <a:spcBef>
                <a:spcPts val="1000"/>
              </a:spcBef>
              <a:spcAft>
                <a:spcPts val="0"/>
              </a:spcAft>
              <a:buNone/>
            </a:pPr>
            <a:r>
              <a:rPr b="1" lang="en-GB" sz="2500"/>
              <a:t>Enhanced search and filtering</a:t>
            </a:r>
            <a:endParaRPr b="1" sz="2500"/>
          </a:p>
          <a:p>
            <a:pPr indent="-342900" lvl="0" marL="457200" rtl="0" algn="l">
              <a:spcBef>
                <a:spcPts val="0"/>
              </a:spcBef>
              <a:spcAft>
                <a:spcPts val="0"/>
              </a:spcAft>
              <a:buSzPts val="1800"/>
              <a:buChar char="•"/>
            </a:pPr>
            <a:r>
              <a:rPr lang="en-GB" sz="1800"/>
              <a:t>Enhanced full-text-search methods to find phrases in various resource and offer metadata such as title, tagline, provider fields or offer descriptions</a:t>
            </a:r>
            <a:endParaRPr sz="1800"/>
          </a:p>
          <a:p>
            <a:pPr indent="-342900" lvl="0" marL="457200" rtl="0" algn="l">
              <a:spcBef>
                <a:spcPts val="0"/>
              </a:spcBef>
              <a:spcAft>
                <a:spcPts val="0"/>
              </a:spcAft>
              <a:buSzPts val="1800"/>
              <a:buChar char="•"/>
            </a:pPr>
            <a:r>
              <a:rPr lang="en-GB" sz="1800"/>
              <a:t>Resource metadata can be compared by adding resource entries to the comparison tray </a:t>
            </a:r>
            <a:endParaRPr sz="1800"/>
          </a:p>
          <a:p>
            <a:pPr indent="-342900" lvl="0" marL="457200" rtl="0" algn="l">
              <a:spcBef>
                <a:spcPts val="0"/>
              </a:spcBef>
              <a:spcAft>
                <a:spcPts val="0"/>
              </a:spcAft>
              <a:buSzPts val="1800"/>
              <a:buChar char="•"/>
            </a:pPr>
            <a:r>
              <a:rPr lang="en-GB" sz="1800"/>
              <a:t>New filters allowing more accurate search</a:t>
            </a:r>
            <a:endParaRPr sz="1800"/>
          </a:p>
        </p:txBody>
      </p:sp>
      <p:pic>
        <p:nvPicPr>
          <p:cNvPr id="107" name="Google Shape;107;p18"/>
          <p:cNvPicPr preferRelativeResize="0"/>
          <p:nvPr/>
        </p:nvPicPr>
        <p:blipFill>
          <a:blip r:embed="rId3">
            <a:alphaModFix/>
          </a:blip>
          <a:stretch>
            <a:fillRect/>
          </a:stretch>
        </p:blipFill>
        <p:spPr>
          <a:xfrm>
            <a:off x="7774803" y="2200394"/>
            <a:ext cx="4112398" cy="360170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9"/>
          <p:cNvSpPr txBox="1"/>
          <p:nvPr>
            <p:ph type="title"/>
          </p:nvPr>
        </p:nvSpPr>
        <p:spPr>
          <a:xfrm>
            <a:off x="2188168" y="3123591"/>
            <a:ext cx="7815600" cy="6108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7407B"/>
              </a:buClr>
              <a:buSzPts val="3959"/>
              <a:buFont typeface="Calibri"/>
              <a:buNone/>
            </a:pPr>
            <a:r>
              <a:rPr lang="en-GB" sz="3959"/>
              <a:t>Your little piece of EOSC - </a:t>
            </a:r>
            <a:endParaRPr sz="3959"/>
          </a:p>
          <a:p>
            <a:pPr indent="0" lvl="0" marL="0" rtl="0" algn="ctr">
              <a:lnSpc>
                <a:spcPct val="90000"/>
              </a:lnSpc>
              <a:spcBef>
                <a:spcPts val="0"/>
              </a:spcBef>
              <a:spcAft>
                <a:spcPts val="0"/>
              </a:spcAft>
              <a:buClr>
                <a:srgbClr val="07407B"/>
              </a:buClr>
              <a:buSzPts val="3959"/>
              <a:buFont typeface="Calibri"/>
              <a:buNone/>
            </a:pPr>
            <a:r>
              <a:rPr lang="en-GB" sz="3959"/>
              <a:t>the user space</a:t>
            </a:r>
            <a:endParaRPr sz="3959"/>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0"/>
          <p:cNvSpPr txBox="1"/>
          <p:nvPr>
            <p:ph type="title"/>
          </p:nvPr>
        </p:nvSpPr>
        <p:spPr>
          <a:xfrm>
            <a:off x="3737428" y="690432"/>
            <a:ext cx="7815600" cy="61080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Clr>
                <a:srgbClr val="07407B"/>
              </a:buClr>
              <a:buSzPts val="4140"/>
              <a:buFont typeface="Calibri"/>
              <a:buNone/>
            </a:pPr>
            <a:r>
              <a:rPr lang="en-GB" sz="4140"/>
              <a:t>User Profile</a:t>
            </a:r>
            <a:endParaRPr/>
          </a:p>
        </p:txBody>
      </p:sp>
      <p:sp>
        <p:nvSpPr>
          <p:cNvPr id="118" name="Google Shape;118;p20"/>
          <p:cNvSpPr txBox="1"/>
          <p:nvPr>
            <p:ph idx="1" type="body"/>
          </p:nvPr>
        </p:nvSpPr>
        <p:spPr>
          <a:xfrm>
            <a:off x="677004" y="1825625"/>
            <a:ext cx="5947500" cy="4351200"/>
          </a:xfrm>
          <a:prstGeom prst="rect">
            <a:avLst/>
          </a:prstGeom>
          <a:noFill/>
          <a:ln>
            <a:noFill/>
          </a:ln>
        </p:spPr>
        <p:txBody>
          <a:bodyPr anchorCtr="0" anchor="ctr" bIns="45700" lIns="91425" spcFirstLastPara="1" rIns="91425" wrap="square" tIns="45700">
            <a:noAutofit/>
          </a:bodyPr>
          <a:lstStyle/>
          <a:p>
            <a:pPr indent="-387350" lvl="0" marL="457200" rtl="0" algn="l">
              <a:spcBef>
                <a:spcPts val="1000"/>
              </a:spcBef>
              <a:spcAft>
                <a:spcPts val="0"/>
              </a:spcAft>
              <a:buSzPts val="2500"/>
              <a:buChar char="•"/>
            </a:pPr>
            <a:r>
              <a:rPr lang="en-GB" sz="2500"/>
              <a:t>Interface meant to collect user-relevant data to serve EOSC user experience-enhancing functionalities</a:t>
            </a:r>
            <a:r>
              <a:rPr lang="en-GB" sz="2500"/>
              <a:t> </a:t>
            </a:r>
            <a:endParaRPr sz="2500"/>
          </a:p>
          <a:p>
            <a:pPr indent="-387350" lvl="0" marL="457200" rtl="0" algn="l">
              <a:spcBef>
                <a:spcPts val="0"/>
              </a:spcBef>
              <a:spcAft>
                <a:spcPts val="0"/>
              </a:spcAft>
              <a:buSzPts val="2500"/>
              <a:buChar char="•"/>
            </a:pPr>
            <a:r>
              <a:rPr lang="en-GB" sz="2500"/>
              <a:t>Subscription for notifications about new resources of interest</a:t>
            </a:r>
            <a:endParaRPr/>
          </a:p>
          <a:p>
            <a:pPr indent="0" lvl="0" marL="0" rtl="0" algn="l">
              <a:spcBef>
                <a:spcPts val="1000"/>
              </a:spcBef>
              <a:spcAft>
                <a:spcPts val="0"/>
              </a:spcAft>
              <a:buNone/>
            </a:pPr>
            <a:r>
              <a:rPr lang="en-GB" sz="2500"/>
              <a:t>Coming soon </a:t>
            </a:r>
            <a:endParaRPr sz="2500"/>
          </a:p>
          <a:p>
            <a:pPr indent="-387350" lvl="1" marL="914400" rtl="0" algn="l">
              <a:spcBef>
                <a:spcPts val="500"/>
              </a:spcBef>
              <a:spcAft>
                <a:spcPts val="0"/>
              </a:spcAft>
              <a:buSzPts val="2500"/>
              <a:buChar char="•"/>
            </a:pPr>
            <a:r>
              <a:rPr lang="en-GB" sz="2500"/>
              <a:t>More user profile properties </a:t>
            </a:r>
            <a:endParaRPr sz="2500"/>
          </a:p>
          <a:p>
            <a:pPr indent="-387350" lvl="1" marL="914400" rtl="0" algn="l">
              <a:spcBef>
                <a:spcPts val="0"/>
              </a:spcBef>
              <a:spcAft>
                <a:spcPts val="0"/>
              </a:spcAft>
              <a:buSzPts val="2500"/>
              <a:buChar char="•"/>
            </a:pPr>
            <a:r>
              <a:rPr lang="en-GB" sz="2500"/>
              <a:t>Profile based portal personalization </a:t>
            </a:r>
            <a:endParaRPr sz="2500"/>
          </a:p>
          <a:p>
            <a:pPr indent="-387350" lvl="1" marL="914400" rtl="0" algn="l">
              <a:spcBef>
                <a:spcPts val="0"/>
              </a:spcBef>
              <a:spcAft>
                <a:spcPts val="0"/>
              </a:spcAft>
              <a:buSzPts val="2500"/>
              <a:buChar char="•"/>
            </a:pPr>
            <a:r>
              <a:rPr lang="en-GB" sz="2500"/>
              <a:t>Portal recommendations to help in browsing resources </a:t>
            </a:r>
            <a:endParaRPr sz="2500"/>
          </a:p>
        </p:txBody>
      </p:sp>
      <p:pic>
        <p:nvPicPr>
          <p:cNvPr id="119" name="Google Shape;119;p20"/>
          <p:cNvPicPr preferRelativeResize="0"/>
          <p:nvPr/>
        </p:nvPicPr>
        <p:blipFill>
          <a:blip r:embed="rId3">
            <a:alphaModFix/>
          </a:blip>
          <a:stretch>
            <a:fillRect/>
          </a:stretch>
        </p:blipFill>
        <p:spPr>
          <a:xfrm>
            <a:off x="6624450" y="1825625"/>
            <a:ext cx="4928586" cy="43512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1"/>
          <p:cNvSpPr txBox="1"/>
          <p:nvPr>
            <p:ph type="title"/>
          </p:nvPr>
        </p:nvSpPr>
        <p:spPr>
          <a:xfrm>
            <a:off x="3737428" y="690432"/>
            <a:ext cx="7815600" cy="61080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Clr>
                <a:srgbClr val="07407B"/>
              </a:buClr>
              <a:buSzPts val="4140"/>
              <a:buFont typeface="Calibri"/>
              <a:buNone/>
            </a:pPr>
            <a:r>
              <a:rPr lang="en-GB" sz="4140"/>
              <a:t>EOSC Marketplace Projects </a:t>
            </a:r>
            <a:endParaRPr/>
          </a:p>
        </p:txBody>
      </p:sp>
      <p:sp>
        <p:nvSpPr>
          <p:cNvPr id="125" name="Google Shape;125;p21"/>
          <p:cNvSpPr txBox="1"/>
          <p:nvPr>
            <p:ph idx="1" type="body"/>
          </p:nvPr>
        </p:nvSpPr>
        <p:spPr>
          <a:xfrm>
            <a:off x="677000" y="1825625"/>
            <a:ext cx="4250100" cy="4351200"/>
          </a:xfrm>
          <a:prstGeom prst="rect">
            <a:avLst/>
          </a:prstGeom>
          <a:noFill/>
          <a:ln>
            <a:noFill/>
          </a:ln>
        </p:spPr>
        <p:txBody>
          <a:bodyPr anchorCtr="0" anchor="t" bIns="45700" lIns="91425" spcFirstLastPara="1" rIns="91425" wrap="square" tIns="45700">
            <a:noAutofit/>
          </a:bodyPr>
          <a:lstStyle/>
          <a:p>
            <a:pPr indent="-361950" lvl="0" marL="457200" rtl="0" algn="l">
              <a:spcBef>
                <a:spcPts val="1000"/>
              </a:spcBef>
              <a:spcAft>
                <a:spcPts val="0"/>
              </a:spcAft>
              <a:buSzPts val="2100"/>
              <a:buChar char="•"/>
            </a:pPr>
            <a:r>
              <a:rPr lang="en-GB" sz="2100"/>
              <a:t>Organise EOSC resources in a manner that suits your work best</a:t>
            </a:r>
            <a:endParaRPr sz="2100"/>
          </a:p>
          <a:p>
            <a:pPr indent="-361950" lvl="0" marL="457200" rtl="0" algn="l">
              <a:spcBef>
                <a:spcPts val="0"/>
              </a:spcBef>
              <a:spcAft>
                <a:spcPts val="0"/>
              </a:spcAft>
              <a:buSzPts val="2100"/>
              <a:buChar char="•"/>
            </a:pPr>
            <a:r>
              <a:rPr lang="en-GB" sz="2100"/>
              <a:t>Collect resources for your use case together</a:t>
            </a:r>
            <a:endParaRPr sz="2100"/>
          </a:p>
          <a:p>
            <a:pPr indent="-361950" lvl="0" marL="457200" rtl="0" algn="l">
              <a:spcBef>
                <a:spcPts val="0"/>
              </a:spcBef>
              <a:spcAft>
                <a:spcPts val="0"/>
              </a:spcAft>
              <a:buSzPts val="2100"/>
              <a:buChar char="•"/>
            </a:pPr>
            <a:r>
              <a:rPr lang="en-GB" sz="2100"/>
              <a:t>Easily access the collection of your preferable resources  </a:t>
            </a:r>
            <a:endParaRPr sz="2100"/>
          </a:p>
          <a:p>
            <a:pPr indent="-361950" lvl="0" marL="457200" rtl="0" algn="l">
              <a:spcBef>
                <a:spcPts val="0"/>
              </a:spcBef>
              <a:spcAft>
                <a:spcPts val="0"/>
              </a:spcAft>
              <a:buSzPts val="2100"/>
              <a:buChar char="•"/>
            </a:pPr>
            <a:r>
              <a:rPr lang="en-GB" sz="2100"/>
              <a:t>Monitor ordering status for your EOSC resources </a:t>
            </a:r>
            <a:endParaRPr sz="2100"/>
          </a:p>
          <a:p>
            <a:pPr indent="-361950" lvl="0" marL="457200" rtl="0" algn="l">
              <a:spcBef>
                <a:spcPts val="0"/>
              </a:spcBef>
              <a:spcAft>
                <a:spcPts val="0"/>
              </a:spcAft>
              <a:buSzPts val="2100"/>
              <a:buChar char="•"/>
            </a:pPr>
            <a:r>
              <a:rPr lang="en-GB" sz="2100"/>
              <a:t>Interact with the EOSC Experts and EOSC Providers to get support</a:t>
            </a:r>
            <a:endParaRPr sz="2100"/>
          </a:p>
          <a:p>
            <a:pPr indent="-361950" lvl="0" marL="457200" rtl="0" algn="l">
              <a:spcBef>
                <a:spcPts val="0"/>
              </a:spcBef>
              <a:spcAft>
                <a:spcPts val="0"/>
              </a:spcAft>
              <a:buSzPts val="2100"/>
              <a:buChar char="•"/>
            </a:pPr>
            <a:r>
              <a:rPr lang="en-GB" sz="2100"/>
              <a:t>Rate EOSC resources </a:t>
            </a:r>
            <a:endParaRPr sz="2100"/>
          </a:p>
          <a:p>
            <a:pPr indent="0" lvl="0" marL="0" rtl="0" algn="l">
              <a:spcBef>
                <a:spcPts val="1000"/>
              </a:spcBef>
              <a:spcAft>
                <a:spcPts val="0"/>
              </a:spcAft>
              <a:buNone/>
            </a:pPr>
            <a:r>
              <a:t/>
            </a:r>
            <a:endParaRPr sz="2100"/>
          </a:p>
        </p:txBody>
      </p:sp>
      <p:pic>
        <p:nvPicPr>
          <p:cNvPr id="126" name="Google Shape;126;p21"/>
          <p:cNvPicPr preferRelativeResize="0"/>
          <p:nvPr/>
        </p:nvPicPr>
        <p:blipFill>
          <a:blip r:embed="rId3">
            <a:alphaModFix/>
          </a:blip>
          <a:stretch>
            <a:fillRect/>
          </a:stretch>
        </p:blipFill>
        <p:spPr>
          <a:xfrm>
            <a:off x="5063607" y="1574108"/>
            <a:ext cx="6428170" cy="4727575"/>
          </a:xfrm>
          <a:prstGeom prst="rect">
            <a:avLst/>
          </a:prstGeom>
          <a:noFill/>
          <a:ln>
            <a:noFill/>
          </a:ln>
        </p:spPr>
      </p:pic>
      <p:sp>
        <p:nvSpPr>
          <p:cNvPr id="127" name="Google Shape;127;p21"/>
          <p:cNvSpPr/>
          <p:nvPr/>
        </p:nvSpPr>
        <p:spPr>
          <a:xfrm>
            <a:off x="10078790" y="1851980"/>
            <a:ext cx="1950845" cy="1030964"/>
          </a:xfrm>
          <a:custGeom>
            <a:rect b="b" l="l" r="r" t="t"/>
            <a:pathLst>
              <a:path extrusionOk="0" h="46878" w="88705">
                <a:moveTo>
                  <a:pt x="50522" y="9460"/>
                </a:moveTo>
                <a:cubicBezTo>
                  <a:pt x="35895" y="9460"/>
                  <a:pt x="18529" y="4736"/>
                  <a:pt x="6829" y="13514"/>
                </a:cubicBezTo>
                <a:cubicBezTo>
                  <a:pt x="846" y="18003"/>
                  <a:pt x="-2514" y="30296"/>
                  <a:pt x="2775" y="35585"/>
                </a:cubicBezTo>
                <a:cubicBezTo>
                  <a:pt x="15082" y="47892"/>
                  <a:pt x="37058" y="48455"/>
                  <a:pt x="54126" y="45045"/>
                </a:cubicBezTo>
                <a:cubicBezTo>
                  <a:pt x="65019" y="42868"/>
                  <a:pt x="78706" y="45244"/>
                  <a:pt x="86558" y="37387"/>
                </a:cubicBezTo>
                <a:cubicBezTo>
                  <a:pt x="94075" y="29864"/>
                  <a:pt x="79462" y="15381"/>
                  <a:pt x="70342" y="9910"/>
                </a:cubicBezTo>
                <a:cubicBezTo>
                  <a:pt x="65792" y="7180"/>
                  <a:pt x="60674" y="5526"/>
                  <a:pt x="55928" y="3153"/>
                </a:cubicBezTo>
                <a:cubicBezTo>
                  <a:pt x="54177" y="2277"/>
                  <a:pt x="50973" y="1958"/>
                  <a:pt x="50973" y="0"/>
                </a:cubicBezTo>
              </a:path>
            </a:pathLst>
          </a:custGeom>
          <a:noFill/>
          <a:ln cap="flat" cmpd="sng" w="28575">
            <a:solidFill>
              <a:srgbClr val="FFD966"/>
            </a:solidFill>
            <a:prstDash val="solid"/>
            <a:round/>
            <a:headEnd len="med" w="med" type="none"/>
            <a:tailEnd len="med" w="med" type="none"/>
          </a:ln>
        </p:spPr>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2"/>
          <p:cNvSpPr txBox="1"/>
          <p:nvPr>
            <p:ph type="title"/>
          </p:nvPr>
        </p:nvSpPr>
        <p:spPr>
          <a:xfrm>
            <a:off x="2188168" y="3123591"/>
            <a:ext cx="7815600" cy="6108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7407B"/>
              </a:buClr>
              <a:buSzPts val="3959"/>
              <a:buFont typeface="Calibri"/>
              <a:buNone/>
            </a:pPr>
            <a:r>
              <a:rPr lang="en-GB" sz="3959"/>
              <a:t>If EOSC can help you, </a:t>
            </a:r>
            <a:r>
              <a:rPr lang="en-GB" sz="3959"/>
              <a:t>use</a:t>
            </a:r>
            <a:r>
              <a:rPr lang="en-GB" sz="3959"/>
              <a:t> it - accessing the EOSC resources</a:t>
            </a:r>
            <a:endParaRPr sz="3959"/>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3"/>
          <p:cNvSpPr txBox="1"/>
          <p:nvPr>
            <p:ph type="title"/>
          </p:nvPr>
        </p:nvSpPr>
        <p:spPr>
          <a:xfrm>
            <a:off x="3737428" y="690432"/>
            <a:ext cx="7815600" cy="61080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Clr>
                <a:srgbClr val="07407B"/>
              </a:buClr>
              <a:buSzPts val="4140"/>
              <a:buFont typeface="Calibri"/>
              <a:buNone/>
            </a:pPr>
            <a:r>
              <a:rPr lang="en-GB" sz="4140"/>
              <a:t>Resource order type</a:t>
            </a:r>
            <a:endParaRPr/>
          </a:p>
        </p:txBody>
      </p:sp>
      <p:graphicFrame>
        <p:nvGraphicFramePr>
          <p:cNvPr id="138" name="Google Shape;138;p23"/>
          <p:cNvGraphicFramePr/>
          <p:nvPr/>
        </p:nvGraphicFramePr>
        <p:xfrm>
          <a:off x="952500" y="2678250"/>
          <a:ext cx="3000000" cy="3000000"/>
        </p:xfrm>
        <a:graphic>
          <a:graphicData uri="http://schemas.openxmlformats.org/drawingml/2006/table">
            <a:tbl>
              <a:tblPr>
                <a:noFill/>
                <a:tableStyleId>{2C565171-1F48-4BF1-93F0-9B10F0F7F1BC}</a:tableStyleId>
              </a:tblPr>
              <a:tblGrid>
                <a:gridCol w="476550"/>
                <a:gridCol w="1901125"/>
                <a:gridCol w="5816875"/>
                <a:gridCol w="2092475"/>
              </a:tblGrid>
              <a:tr h="590700">
                <a:tc>
                  <a:txBody>
                    <a:bodyPr/>
                    <a:lstStyle/>
                    <a:p>
                      <a:pPr indent="0" lvl="0" marL="0" rtl="0" algn="ctr">
                        <a:spcBef>
                          <a:spcPts val="0"/>
                        </a:spcBef>
                        <a:spcAft>
                          <a:spcPts val="0"/>
                        </a:spcAft>
                        <a:buNone/>
                      </a:pPr>
                      <a:r>
                        <a:rPr b="1" lang="en-GB">
                          <a:latin typeface="Calibri"/>
                          <a:ea typeface="Calibri"/>
                          <a:cs typeface="Calibri"/>
                          <a:sym typeface="Calibri"/>
                        </a:rPr>
                        <a:t>No.</a:t>
                      </a:r>
                      <a:endParaRPr b="1">
                        <a:latin typeface="Calibri"/>
                        <a:ea typeface="Calibri"/>
                        <a:cs typeface="Calibri"/>
                        <a:sym typeface="Calibri"/>
                      </a:endParaRPr>
                    </a:p>
                  </a:txBody>
                  <a:tcPr marT="91425" marB="91425" marR="91425" marL="91425"/>
                </a:tc>
                <a:tc>
                  <a:txBody>
                    <a:bodyPr/>
                    <a:lstStyle/>
                    <a:p>
                      <a:pPr indent="0" lvl="0" marL="0" rtl="0" algn="ctr">
                        <a:spcBef>
                          <a:spcPts val="0"/>
                        </a:spcBef>
                        <a:spcAft>
                          <a:spcPts val="0"/>
                        </a:spcAft>
                        <a:buNone/>
                      </a:pPr>
                      <a:r>
                        <a:rPr b="1" lang="en-GB">
                          <a:latin typeface="Calibri"/>
                          <a:ea typeface="Calibri"/>
                          <a:cs typeface="Calibri"/>
                          <a:sym typeface="Calibri"/>
                        </a:rPr>
                        <a:t>Order Type</a:t>
                      </a:r>
                      <a:endParaRPr b="1">
                        <a:latin typeface="Calibri"/>
                        <a:ea typeface="Calibri"/>
                        <a:cs typeface="Calibri"/>
                        <a:sym typeface="Calibri"/>
                      </a:endParaRPr>
                    </a:p>
                  </a:txBody>
                  <a:tcPr marT="91425" marB="91425" marR="91425" marL="91425"/>
                </a:tc>
                <a:tc>
                  <a:txBody>
                    <a:bodyPr/>
                    <a:lstStyle/>
                    <a:p>
                      <a:pPr indent="0" lvl="0" marL="0" rtl="0" algn="ctr">
                        <a:spcBef>
                          <a:spcPts val="0"/>
                        </a:spcBef>
                        <a:spcAft>
                          <a:spcPts val="0"/>
                        </a:spcAft>
                        <a:buNone/>
                      </a:pPr>
                      <a:r>
                        <a:rPr b="1" lang="en-GB">
                          <a:latin typeface="Calibri"/>
                          <a:ea typeface="Calibri"/>
                          <a:cs typeface="Calibri"/>
                          <a:sym typeface="Calibri"/>
                        </a:rPr>
                        <a:t>What does it mean</a:t>
                      </a:r>
                      <a:endParaRPr b="1">
                        <a:latin typeface="Calibri"/>
                        <a:ea typeface="Calibri"/>
                        <a:cs typeface="Calibri"/>
                        <a:sym typeface="Calibri"/>
                      </a:endParaRPr>
                    </a:p>
                  </a:txBody>
                  <a:tcPr marT="91425" marB="91425" marR="91425" marL="91425"/>
                </a:tc>
                <a:tc>
                  <a:txBody>
                    <a:bodyPr/>
                    <a:lstStyle/>
                    <a:p>
                      <a:pPr indent="0" lvl="0" marL="0" rtl="0" algn="ctr">
                        <a:spcBef>
                          <a:spcPts val="0"/>
                        </a:spcBef>
                        <a:spcAft>
                          <a:spcPts val="0"/>
                        </a:spcAft>
                        <a:buNone/>
                      </a:pPr>
                      <a:r>
                        <a:rPr b="1" lang="en-GB">
                          <a:latin typeface="Calibri"/>
                          <a:ea typeface="Calibri"/>
                          <a:cs typeface="Calibri"/>
                          <a:sym typeface="Calibri"/>
                        </a:rPr>
                        <a:t>MP visibility </a:t>
                      </a:r>
                      <a:endParaRPr b="1">
                        <a:latin typeface="Calibri"/>
                        <a:ea typeface="Calibri"/>
                        <a:cs typeface="Calibri"/>
                        <a:sym typeface="Calibri"/>
                      </a:endParaRPr>
                    </a:p>
                  </a:txBody>
                  <a:tcPr marT="91425" marB="91425" marR="91425" marL="91425"/>
                </a:tc>
              </a:tr>
              <a:tr h="381000">
                <a:tc>
                  <a:txBody>
                    <a:bodyPr/>
                    <a:lstStyle/>
                    <a:p>
                      <a:pPr indent="0" lvl="0" marL="0" rtl="0" algn="ctr">
                        <a:spcBef>
                          <a:spcPts val="0"/>
                        </a:spcBef>
                        <a:spcAft>
                          <a:spcPts val="0"/>
                        </a:spcAft>
                        <a:buNone/>
                      </a:pPr>
                      <a:r>
                        <a:rPr lang="en-GB">
                          <a:latin typeface="Calibri"/>
                          <a:ea typeface="Calibri"/>
                          <a:cs typeface="Calibri"/>
                          <a:sym typeface="Calibri"/>
                        </a:rPr>
                        <a:t>1</a:t>
                      </a:r>
                      <a:endParaRPr>
                        <a:latin typeface="Calibri"/>
                        <a:ea typeface="Calibri"/>
                        <a:cs typeface="Calibri"/>
                        <a:sym typeface="Calibri"/>
                      </a:endParaRPr>
                    </a:p>
                  </a:txBody>
                  <a:tcPr marT="91425" marB="91425" marR="91425" marL="91425" anchor="ctr"/>
                </a:tc>
                <a:tc>
                  <a:txBody>
                    <a:bodyPr/>
                    <a:lstStyle/>
                    <a:p>
                      <a:pPr indent="0" lvl="0" marL="0" rtl="0" algn="ctr">
                        <a:spcBef>
                          <a:spcPts val="0"/>
                        </a:spcBef>
                        <a:spcAft>
                          <a:spcPts val="0"/>
                        </a:spcAft>
                        <a:buNone/>
                      </a:pPr>
                      <a:r>
                        <a:rPr lang="en-GB" sz="1350">
                          <a:solidFill>
                            <a:schemeClr val="dk1"/>
                          </a:solidFill>
                          <a:highlight>
                            <a:srgbClr val="FFFFFF"/>
                          </a:highlight>
                          <a:latin typeface="Calibri"/>
                          <a:ea typeface="Calibri"/>
                          <a:cs typeface="Calibri"/>
                          <a:sym typeface="Calibri"/>
                        </a:rPr>
                        <a:t>Request/Order required </a:t>
                      </a:r>
                      <a:endParaRPr sz="1700">
                        <a:latin typeface="Calibri"/>
                        <a:ea typeface="Calibri"/>
                        <a:cs typeface="Calibri"/>
                        <a:sym typeface="Calibri"/>
                      </a:endParaRPr>
                    </a:p>
                  </a:txBody>
                  <a:tcPr marT="91425" marB="91425" marR="91425" marL="91425" anchor="ctr"/>
                </a:tc>
                <a:tc>
                  <a:txBody>
                    <a:bodyPr/>
                    <a:lstStyle/>
                    <a:p>
                      <a:pPr indent="0" lvl="0" marL="0" rtl="0" algn="l">
                        <a:spcBef>
                          <a:spcPts val="0"/>
                        </a:spcBef>
                        <a:spcAft>
                          <a:spcPts val="0"/>
                        </a:spcAft>
                        <a:buNone/>
                      </a:pPr>
                      <a:r>
                        <a:rPr lang="en-GB" sz="1350">
                          <a:solidFill>
                            <a:schemeClr val="dk1"/>
                          </a:solidFill>
                          <a:highlight>
                            <a:srgbClr val="FFFFFF"/>
                          </a:highlight>
                          <a:latin typeface="Calibri"/>
                          <a:ea typeface="Calibri"/>
                          <a:cs typeface="Calibri"/>
                          <a:sym typeface="Calibri"/>
                        </a:rPr>
                        <a:t>Accessing the resource requires undertaking an ordering procedure coordinated by EOSC or the Resource Provider</a:t>
                      </a:r>
                      <a:endParaRPr sz="1350">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t/>
                      </a:r>
                      <a:endParaRPr>
                        <a:latin typeface="Calibri"/>
                        <a:ea typeface="Calibri"/>
                        <a:cs typeface="Calibri"/>
                        <a:sym typeface="Calibri"/>
                      </a:endParaRPr>
                    </a:p>
                  </a:txBody>
                  <a:tcPr marT="91425" marB="91425" marR="91425" marL="91425"/>
                </a:tc>
              </a:tr>
              <a:tr h="642575">
                <a:tc>
                  <a:txBody>
                    <a:bodyPr/>
                    <a:lstStyle/>
                    <a:p>
                      <a:pPr indent="0" lvl="0" marL="0" rtl="0" algn="ctr">
                        <a:spcBef>
                          <a:spcPts val="0"/>
                        </a:spcBef>
                        <a:spcAft>
                          <a:spcPts val="0"/>
                        </a:spcAft>
                        <a:buNone/>
                      </a:pPr>
                      <a:r>
                        <a:rPr lang="en-GB">
                          <a:latin typeface="Calibri"/>
                          <a:ea typeface="Calibri"/>
                          <a:cs typeface="Calibri"/>
                          <a:sym typeface="Calibri"/>
                        </a:rPr>
                        <a:t>2</a:t>
                      </a:r>
                      <a:endParaRPr>
                        <a:latin typeface="Calibri"/>
                        <a:ea typeface="Calibri"/>
                        <a:cs typeface="Calibri"/>
                        <a:sym typeface="Calibri"/>
                      </a:endParaRPr>
                    </a:p>
                  </a:txBody>
                  <a:tcPr marT="91425" marB="91425" marR="91425" marL="91425" anchor="ctr"/>
                </a:tc>
                <a:tc>
                  <a:txBody>
                    <a:bodyPr/>
                    <a:lstStyle/>
                    <a:p>
                      <a:pPr indent="0" lvl="0" marL="0" rtl="0" algn="ctr">
                        <a:spcBef>
                          <a:spcPts val="0"/>
                        </a:spcBef>
                        <a:spcAft>
                          <a:spcPts val="0"/>
                        </a:spcAft>
                        <a:buClr>
                          <a:schemeClr val="dk1"/>
                        </a:buClr>
                        <a:buSzPts val="1100"/>
                        <a:buFont typeface="Arial"/>
                        <a:buNone/>
                      </a:pPr>
                      <a:r>
                        <a:rPr lang="en-GB">
                          <a:solidFill>
                            <a:schemeClr val="dk1"/>
                          </a:solidFill>
                          <a:latin typeface="Calibri"/>
                          <a:ea typeface="Calibri"/>
                          <a:cs typeface="Calibri"/>
                          <a:sym typeface="Calibri"/>
                        </a:rPr>
                        <a:t>Open Access</a:t>
                      </a:r>
                      <a:endParaRPr>
                        <a:latin typeface="Calibri"/>
                        <a:ea typeface="Calibri"/>
                        <a:cs typeface="Calibri"/>
                        <a:sym typeface="Calibri"/>
                      </a:endParaRPr>
                    </a:p>
                  </a:txBody>
                  <a:tcPr marT="91425" marB="91425" marR="91425" marL="91425" anchor="ctr"/>
                </a:tc>
                <a:tc>
                  <a:txBody>
                    <a:bodyPr/>
                    <a:lstStyle/>
                    <a:p>
                      <a:pPr indent="0" lvl="0" marL="0" rtl="0" algn="l">
                        <a:spcBef>
                          <a:spcPts val="0"/>
                        </a:spcBef>
                        <a:spcAft>
                          <a:spcPts val="0"/>
                        </a:spcAft>
                        <a:buNone/>
                      </a:pPr>
                      <a:r>
                        <a:rPr lang="en-GB" sz="1350">
                          <a:solidFill>
                            <a:schemeClr val="dk1"/>
                          </a:solidFill>
                          <a:highlight>
                            <a:srgbClr val="FFFFFF"/>
                          </a:highlight>
                          <a:latin typeface="Calibri"/>
                          <a:ea typeface="Calibri"/>
                          <a:cs typeface="Calibri"/>
                          <a:sym typeface="Calibri"/>
                        </a:rPr>
                        <a:t>No ordering procedure necessary to access the resource but user authentication is required</a:t>
                      </a:r>
                      <a:endParaRPr sz="1350">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t/>
                      </a:r>
                      <a:endParaRPr>
                        <a:latin typeface="Calibri"/>
                        <a:ea typeface="Calibri"/>
                        <a:cs typeface="Calibri"/>
                        <a:sym typeface="Calibri"/>
                      </a:endParaRPr>
                    </a:p>
                  </a:txBody>
                  <a:tcPr marT="91425" marB="91425" marR="91425" marL="91425"/>
                </a:tc>
              </a:tr>
              <a:tr h="381000">
                <a:tc>
                  <a:txBody>
                    <a:bodyPr/>
                    <a:lstStyle/>
                    <a:p>
                      <a:pPr indent="0" lvl="0" marL="0" rtl="0" algn="ctr">
                        <a:spcBef>
                          <a:spcPts val="0"/>
                        </a:spcBef>
                        <a:spcAft>
                          <a:spcPts val="0"/>
                        </a:spcAft>
                        <a:buNone/>
                      </a:pPr>
                      <a:r>
                        <a:rPr lang="en-GB">
                          <a:latin typeface="Calibri"/>
                          <a:ea typeface="Calibri"/>
                          <a:cs typeface="Calibri"/>
                          <a:sym typeface="Calibri"/>
                        </a:rPr>
                        <a:t>3</a:t>
                      </a:r>
                      <a:endParaRPr>
                        <a:latin typeface="Calibri"/>
                        <a:ea typeface="Calibri"/>
                        <a:cs typeface="Calibri"/>
                        <a:sym typeface="Calibri"/>
                      </a:endParaRPr>
                    </a:p>
                  </a:txBody>
                  <a:tcPr marT="91425" marB="91425" marR="91425" marL="91425" anchor="ctr"/>
                </a:tc>
                <a:tc>
                  <a:txBody>
                    <a:bodyPr/>
                    <a:lstStyle/>
                    <a:p>
                      <a:pPr indent="0" lvl="0" marL="0" rtl="0" algn="ctr">
                        <a:spcBef>
                          <a:spcPts val="0"/>
                        </a:spcBef>
                        <a:spcAft>
                          <a:spcPts val="0"/>
                        </a:spcAft>
                        <a:buNone/>
                      </a:pPr>
                      <a:r>
                        <a:rPr lang="en-GB">
                          <a:solidFill>
                            <a:schemeClr val="dk1"/>
                          </a:solidFill>
                          <a:latin typeface="Calibri"/>
                          <a:ea typeface="Calibri"/>
                          <a:cs typeface="Calibri"/>
                          <a:sym typeface="Calibri"/>
                        </a:rPr>
                        <a:t>Fully </a:t>
                      </a:r>
                      <a:r>
                        <a:rPr lang="en-GB">
                          <a:solidFill>
                            <a:schemeClr val="dk1"/>
                          </a:solidFill>
                          <a:latin typeface="Calibri"/>
                          <a:ea typeface="Calibri"/>
                          <a:cs typeface="Calibri"/>
                          <a:sym typeface="Calibri"/>
                        </a:rPr>
                        <a:t>Open Access</a:t>
                      </a:r>
                      <a:r>
                        <a:rPr lang="en-GB">
                          <a:latin typeface="Calibri"/>
                          <a:ea typeface="Calibri"/>
                          <a:cs typeface="Calibri"/>
                          <a:sym typeface="Calibri"/>
                        </a:rPr>
                        <a:t> </a:t>
                      </a:r>
                      <a:endParaRPr>
                        <a:latin typeface="Calibri"/>
                        <a:ea typeface="Calibri"/>
                        <a:cs typeface="Calibri"/>
                        <a:sym typeface="Calibri"/>
                      </a:endParaRPr>
                    </a:p>
                  </a:txBody>
                  <a:tcPr marT="91425" marB="91425" marR="91425" marL="91425" anchor="ctr"/>
                </a:tc>
                <a:tc>
                  <a:txBody>
                    <a:bodyPr/>
                    <a:lstStyle/>
                    <a:p>
                      <a:pPr indent="0" lvl="0" marL="0" rtl="0" algn="l">
                        <a:spcBef>
                          <a:spcPts val="0"/>
                        </a:spcBef>
                        <a:spcAft>
                          <a:spcPts val="0"/>
                        </a:spcAft>
                        <a:buNone/>
                      </a:pPr>
                      <a:r>
                        <a:rPr lang="en-GB" sz="1350">
                          <a:solidFill>
                            <a:schemeClr val="dk1"/>
                          </a:solidFill>
                          <a:highlight>
                            <a:srgbClr val="FFFFFF"/>
                          </a:highlight>
                          <a:latin typeface="Calibri"/>
                          <a:ea typeface="Calibri"/>
                          <a:cs typeface="Calibri"/>
                          <a:sym typeface="Calibri"/>
                        </a:rPr>
                        <a:t>Resource can be used without any constraints</a:t>
                      </a:r>
                      <a:endParaRPr sz="1700">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t/>
                      </a:r>
                      <a:endParaRPr>
                        <a:latin typeface="Calibri"/>
                        <a:ea typeface="Calibri"/>
                        <a:cs typeface="Calibri"/>
                        <a:sym typeface="Calibri"/>
                      </a:endParaRPr>
                    </a:p>
                  </a:txBody>
                  <a:tcPr marT="91425" marB="91425" marR="91425" marL="91425"/>
                </a:tc>
              </a:tr>
              <a:tr h="381000">
                <a:tc>
                  <a:txBody>
                    <a:bodyPr/>
                    <a:lstStyle/>
                    <a:p>
                      <a:pPr indent="0" lvl="0" marL="0" rtl="0" algn="ctr">
                        <a:spcBef>
                          <a:spcPts val="0"/>
                        </a:spcBef>
                        <a:spcAft>
                          <a:spcPts val="0"/>
                        </a:spcAft>
                        <a:buNone/>
                      </a:pPr>
                      <a:r>
                        <a:rPr lang="en-GB">
                          <a:latin typeface="Calibri"/>
                          <a:ea typeface="Calibri"/>
                          <a:cs typeface="Calibri"/>
                          <a:sym typeface="Calibri"/>
                        </a:rPr>
                        <a:t>4</a:t>
                      </a:r>
                      <a:endParaRPr>
                        <a:latin typeface="Calibri"/>
                        <a:ea typeface="Calibri"/>
                        <a:cs typeface="Calibri"/>
                        <a:sym typeface="Calibri"/>
                      </a:endParaRPr>
                    </a:p>
                  </a:txBody>
                  <a:tcPr marT="91425" marB="91425" marR="91425" marL="91425" anchor="ctr"/>
                </a:tc>
                <a:tc>
                  <a:txBody>
                    <a:bodyPr/>
                    <a:lstStyle/>
                    <a:p>
                      <a:pPr indent="0" lvl="0" marL="0" rtl="0" algn="ctr">
                        <a:spcBef>
                          <a:spcPts val="0"/>
                        </a:spcBef>
                        <a:spcAft>
                          <a:spcPts val="0"/>
                        </a:spcAft>
                        <a:buNone/>
                      </a:pPr>
                      <a:r>
                        <a:rPr lang="en-GB">
                          <a:solidFill>
                            <a:schemeClr val="dk1"/>
                          </a:solidFill>
                          <a:latin typeface="Calibri"/>
                          <a:ea typeface="Calibri"/>
                          <a:cs typeface="Calibri"/>
                          <a:sym typeface="Calibri"/>
                        </a:rPr>
                        <a:t>Other</a:t>
                      </a:r>
                      <a:endParaRPr>
                        <a:solidFill>
                          <a:schemeClr val="dk1"/>
                        </a:solidFill>
                        <a:latin typeface="Calibri"/>
                        <a:ea typeface="Calibri"/>
                        <a:cs typeface="Calibri"/>
                        <a:sym typeface="Calibri"/>
                      </a:endParaRPr>
                    </a:p>
                  </a:txBody>
                  <a:tcPr marT="91425" marB="91425" marR="91425" marL="91425" anchor="ctr"/>
                </a:tc>
                <a:tc>
                  <a:txBody>
                    <a:bodyPr/>
                    <a:lstStyle/>
                    <a:p>
                      <a:pPr indent="0" lvl="0" marL="0" rtl="0" algn="l">
                        <a:spcBef>
                          <a:spcPts val="0"/>
                        </a:spcBef>
                        <a:spcAft>
                          <a:spcPts val="0"/>
                        </a:spcAft>
                        <a:buNone/>
                      </a:pPr>
                      <a:r>
                        <a:rPr lang="en-GB" sz="1350">
                          <a:solidFill>
                            <a:schemeClr val="dk1"/>
                          </a:solidFill>
                          <a:highlight>
                            <a:srgbClr val="FFFFFF"/>
                          </a:highlight>
                          <a:latin typeface="Calibri"/>
                          <a:ea typeface="Calibri"/>
                          <a:cs typeface="Calibri"/>
                          <a:sym typeface="Calibri"/>
                        </a:rPr>
                        <a:t>Other/unclassified order type</a:t>
                      </a:r>
                      <a:endParaRPr sz="1350">
                        <a:solidFill>
                          <a:schemeClr val="dk1"/>
                        </a:solidFill>
                        <a:highlight>
                          <a:srgbClr val="FFFFFF"/>
                        </a:highlight>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t/>
                      </a:r>
                      <a:endParaRPr>
                        <a:latin typeface="Calibri"/>
                        <a:ea typeface="Calibri"/>
                        <a:cs typeface="Calibri"/>
                        <a:sym typeface="Calibri"/>
                      </a:endParaRPr>
                    </a:p>
                  </a:txBody>
                  <a:tcPr marT="91425" marB="91425" marR="91425" marL="91425"/>
                </a:tc>
              </a:tr>
              <a:tr h="381000">
                <a:tc>
                  <a:txBody>
                    <a:bodyPr/>
                    <a:lstStyle/>
                    <a:p>
                      <a:pPr indent="0" lvl="0" marL="0" rtl="0" algn="ctr">
                        <a:spcBef>
                          <a:spcPts val="0"/>
                        </a:spcBef>
                        <a:spcAft>
                          <a:spcPts val="0"/>
                        </a:spcAft>
                        <a:buNone/>
                      </a:pPr>
                      <a:r>
                        <a:rPr lang="en-GB">
                          <a:latin typeface="Calibri"/>
                          <a:ea typeface="Calibri"/>
                          <a:cs typeface="Calibri"/>
                          <a:sym typeface="Calibri"/>
                        </a:rPr>
                        <a:t>5</a:t>
                      </a:r>
                      <a:endParaRPr>
                        <a:latin typeface="Calibri"/>
                        <a:ea typeface="Calibri"/>
                        <a:cs typeface="Calibri"/>
                        <a:sym typeface="Calibri"/>
                      </a:endParaRPr>
                    </a:p>
                  </a:txBody>
                  <a:tcPr marT="91425" marB="91425" marR="91425" marL="91425" anchor="ctr"/>
                </a:tc>
                <a:tc>
                  <a:txBody>
                    <a:bodyPr/>
                    <a:lstStyle/>
                    <a:p>
                      <a:pPr indent="0" lvl="0" marL="0" rtl="0" algn="ctr">
                        <a:spcBef>
                          <a:spcPts val="0"/>
                        </a:spcBef>
                        <a:spcAft>
                          <a:spcPts val="0"/>
                        </a:spcAft>
                        <a:buNone/>
                      </a:pPr>
                      <a:r>
                        <a:rPr lang="en-GB">
                          <a:solidFill>
                            <a:schemeClr val="dk1"/>
                          </a:solidFill>
                          <a:latin typeface="Calibri"/>
                          <a:ea typeface="Calibri"/>
                          <a:cs typeface="Calibri"/>
                          <a:sym typeface="Calibri"/>
                        </a:rPr>
                        <a:t>Various Order Types</a:t>
                      </a:r>
                      <a:endParaRPr>
                        <a:solidFill>
                          <a:schemeClr val="dk1"/>
                        </a:solidFill>
                        <a:latin typeface="Calibri"/>
                        <a:ea typeface="Calibri"/>
                        <a:cs typeface="Calibri"/>
                        <a:sym typeface="Calibri"/>
                      </a:endParaRPr>
                    </a:p>
                  </a:txBody>
                  <a:tcPr marT="91425" marB="91425" marR="91425" marL="91425" anchor="ctr"/>
                </a:tc>
                <a:tc>
                  <a:txBody>
                    <a:bodyPr/>
                    <a:lstStyle/>
                    <a:p>
                      <a:pPr indent="0" lvl="0" marL="0" rtl="0" algn="l">
                        <a:spcBef>
                          <a:spcPts val="0"/>
                        </a:spcBef>
                        <a:spcAft>
                          <a:spcPts val="0"/>
                        </a:spcAft>
                        <a:buNone/>
                      </a:pPr>
                      <a:r>
                        <a:rPr lang="en-GB" sz="1350">
                          <a:solidFill>
                            <a:schemeClr val="dk1"/>
                          </a:solidFill>
                          <a:highlight>
                            <a:srgbClr val="FFFFFF"/>
                          </a:highlight>
                          <a:latin typeface="Calibri"/>
                          <a:ea typeface="Calibri"/>
                          <a:cs typeface="Calibri"/>
                          <a:sym typeface="Calibri"/>
                        </a:rPr>
                        <a:t>Several order </a:t>
                      </a:r>
                      <a:r>
                        <a:rPr lang="en-GB" sz="1350">
                          <a:solidFill>
                            <a:schemeClr val="dk1"/>
                          </a:solidFill>
                          <a:highlight>
                            <a:srgbClr val="FFFFFF"/>
                          </a:highlight>
                          <a:latin typeface="Calibri"/>
                          <a:ea typeface="Calibri"/>
                          <a:cs typeface="Calibri"/>
                          <a:sym typeface="Calibri"/>
                        </a:rPr>
                        <a:t>types are available for this resource</a:t>
                      </a:r>
                      <a:endParaRPr sz="1350">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None/>
                      </a:pPr>
                      <a:r>
                        <a:rPr lang="en-GB" sz="1350">
                          <a:solidFill>
                            <a:schemeClr val="dk1"/>
                          </a:solidFill>
                          <a:highlight>
                            <a:srgbClr val="FFFFFF"/>
                          </a:highlight>
                          <a:latin typeface="Calibri"/>
                          <a:ea typeface="Calibri"/>
                          <a:cs typeface="Calibri"/>
                          <a:sym typeface="Calibri"/>
                        </a:rPr>
                        <a:t>Order type is dependant on the resource offer selection</a:t>
                      </a:r>
                      <a:endParaRPr sz="1350">
                        <a:solidFill>
                          <a:schemeClr val="dk1"/>
                        </a:solidFill>
                        <a:highlight>
                          <a:srgbClr val="FFFFFF"/>
                        </a:highlight>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t/>
                      </a:r>
                      <a:endParaRPr>
                        <a:latin typeface="Calibri"/>
                        <a:ea typeface="Calibri"/>
                        <a:cs typeface="Calibri"/>
                        <a:sym typeface="Calibri"/>
                      </a:endParaRPr>
                    </a:p>
                  </a:txBody>
                  <a:tcPr marT="91425" marB="91425" marR="91425" marL="91425"/>
                </a:tc>
              </a:tr>
            </a:tbl>
          </a:graphicData>
        </a:graphic>
      </p:graphicFrame>
      <p:pic>
        <p:nvPicPr>
          <p:cNvPr id="139" name="Google Shape;139;p23"/>
          <p:cNvPicPr preferRelativeResize="0"/>
          <p:nvPr/>
        </p:nvPicPr>
        <p:blipFill>
          <a:blip r:embed="rId3">
            <a:alphaModFix/>
          </a:blip>
          <a:stretch>
            <a:fillRect/>
          </a:stretch>
        </p:blipFill>
        <p:spPr>
          <a:xfrm>
            <a:off x="9353892" y="4513475"/>
            <a:ext cx="1679950" cy="365100"/>
          </a:xfrm>
          <a:prstGeom prst="rect">
            <a:avLst/>
          </a:prstGeom>
          <a:noFill/>
          <a:ln>
            <a:noFill/>
          </a:ln>
        </p:spPr>
      </p:pic>
      <p:pic>
        <p:nvPicPr>
          <p:cNvPr id="140" name="Google Shape;140;p23"/>
          <p:cNvPicPr preferRelativeResize="0"/>
          <p:nvPr/>
        </p:nvPicPr>
        <p:blipFill>
          <a:blip r:embed="rId4">
            <a:alphaModFix/>
          </a:blip>
          <a:stretch>
            <a:fillRect/>
          </a:stretch>
        </p:blipFill>
        <p:spPr>
          <a:xfrm>
            <a:off x="9371339" y="3457375"/>
            <a:ext cx="1599211" cy="365100"/>
          </a:xfrm>
          <a:prstGeom prst="rect">
            <a:avLst/>
          </a:prstGeom>
          <a:noFill/>
          <a:ln>
            <a:noFill/>
          </a:ln>
        </p:spPr>
      </p:pic>
      <p:pic>
        <p:nvPicPr>
          <p:cNvPr id="141" name="Google Shape;141;p23"/>
          <p:cNvPicPr preferRelativeResize="0"/>
          <p:nvPr/>
        </p:nvPicPr>
        <p:blipFill>
          <a:blip r:embed="rId5">
            <a:alphaModFix/>
          </a:blip>
          <a:stretch>
            <a:fillRect/>
          </a:stretch>
        </p:blipFill>
        <p:spPr>
          <a:xfrm>
            <a:off x="9344938" y="4032551"/>
            <a:ext cx="1499625" cy="293025"/>
          </a:xfrm>
          <a:prstGeom prst="rect">
            <a:avLst/>
          </a:prstGeom>
          <a:noFill/>
          <a:ln>
            <a:noFill/>
          </a:ln>
        </p:spPr>
      </p:pic>
      <p:pic>
        <p:nvPicPr>
          <p:cNvPr id="142" name="Google Shape;142;p23"/>
          <p:cNvPicPr preferRelativeResize="0"/>
          <p:nvPr/>
        </p:nvPicPr>
        <p:blipFill>
          <a:blip r:embed="rId6">
            <a:alphaModFix/>
          </a:blip>
          <a:stretch>
            <a:fillRect/>
          </a:stretch>
        </p:blipFill>
        <p:spPr>
          <a:xfrm>
            <a:off x="9240238" y="5474124"/>
            <a:ext cx="1884325" cy="242759"/>
          </a:xfrm>
          <a:prstGeom prst="rect">
            <a:avLst/>
          </a:prstGeom>
          <a:noFill/>
          <a:ln>
            <a:noFill/>
          </a:ln>
        </p:spPr>
      </p:pic>
      <p:pic>
        <p:nvPicPr>
          <p:cNvPr id="143" name="Google Shape;143;p23"/>
          <p:cNvPicPr preferRelativeResize="0"/>
          <p:nvPr/>
        </p:nvPicPr>
        <p:blipFill>
          <a:blip r:embed="rId7">
            <a:alphaModFix/>
          </a:blip>
          <a:stretch>
            <a:fillRect/>
          </a:stretch>
        </p:blipFill>
        <p:spPr>
          <a:xfrm>
            <a:off x="9349882" y="5012398"/>
            <a:ext cx="1679950" cy="23260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4"/>
          <p:cNvSpPr txBox="1"/>
          <p:nvPr>
            <p:ph type="title"/>
          </p:nvPr>
        </p:nvSpPr>
        <p:spPr>
          <a:xfrm>
            <a:off x="3737428" y="690432"/>
            <a:ext cx="7815600" cy="61080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Clr>
                <a:srgbClr val="07407B"/>
              </a:buClr>
              <a:buSzPts val="4140"/>
              <a:buFont typeface="Calibri"/>
              <a:buNone/>
            </a:pPr>
            <a:r>
              <a:rPr lang="en-GB" sz="4100"/>
              <a:t>Accessing the resource</a:t>
            </a:r>
            <a:endParaRPr sz="4100"/>
          </a:p>
        </p:txBody>
      </p:sp>
      <p:sp>
        <p:nvSpPr>
          <p:cNvPr id="149" name="Google Shape;149;p24"/>
          <p:cNvSpPr txBox="1"/>
          <p:nvPr>
            <p:ph idx="1" type="body"/>
          </p:nvPr>
        </p:nvSpPr>
        <p:spPr>
          <a:xfrm>
            <a:off x="657903" y="1978050"/>
            <a:ext cx="7116900" cy="4351200"/>
          </a:xfrm>
          <a:prstGeom prst="rect">
            <a:avLst/>
          </a:prstGeom>
        </p:spPr>
        <p:txBody>
          <a:bodyPr anchorCtr="0" anchor="t" bIns="45700" lIns="91425" spcFirstLastPara="1" rIns="91425" wrap="square" tIns="45700">
            <a:noAutofit/>
          </a:bodyPr>
          <a:lstStyle/>
          <a:p>
            <a:pPr indent="-381000" lvl="0" marL="457200" rtl="0" algn="l">
              <a:spcBef>
                <a:spcPts val="0"/>
              </a:spcBef>
              <a:spcAft>
                <a:spcPts val="0"/>
              </a:spcAft>
              <a:buSzPts val="2400"/>
              <a:buChar char="•"/>
            </a:pPr>
            <a:r>
              <a:rPr lang="en-GB" sz="2400"/>
              <a:t>The main access point for the resource is the resource presentation page</a:t>
            </a:r>
            <a:endParaRPr sz="2400"/>
          </a:p>
          <a:p>
            <a:pPr indent="-381000" lvl="0" marL="457200" rtl="0" algn="l">
              <a:spcBef>
                <a:spcPts val="0"/>
              </a:spcBef>
              <a:spcAft>
                <a:spcPts val="0"/>
              </a:spcAft>
              <a:buSzPts val="2400"/>
              <a:buChar char="•"/>
            </a:pPr>
            <a:r>
              <a:rPr lang="en-GB" sz="2400"/>
              <a:t>The page allows to analyse resource offering and choose the offer appropriate for the desired use case</a:t>
            </a:r>
            <a:endParaRPr sz="2400"/>
          </a:p>
          <a:p>
            <a:pPr indent="-381000" lvl="0" marL="457200" rtl="0" algn="l">
              <a:spcBef>
                <a:spcPts val="0"/>
              </a:spcBef>
              <a:spcAft>
                <a:spcPts val="0"/>
              </a:spcAft>
              <a:buSzPts val="2400"/>
              <a:buChar char="•"/>
            </a:pPr>
            <a:r>
              <a:rPr lang="en-GB" sz="2400"/>
              <a:t>Depending on the order type of the resource offer, user is guided appropriately</a:t>
            </a:r>
            <a:endParaRPr sz="2400"/>
          </a:p>
          <a:p>
            <a:pPr indent="0" lvl="0" marL="0" rtl="0" algn="l">
              <a:spcBef>
                <a:spcPts val="0"/>
              </a:spcBef>
              <a:spcAft>
                <a:spcPts val="0"/>
              </a:spcAft>
              <a:buNone/>
            </a:pPr>
            <a:r>
              <a:t/>
            </a:r>
            <a:endParaRPr sz="1800"/>
          </a:p>
        </p:txBody>
      </p:sp>
      <p:pic>
        <p:nvPicPr>
          <p:cNvPr id="150" name="Google Shape;150;p24"/>
          <p:cNvPicPr preferRelativeResize="0"/>
          <p:nvPr/>
        </p:nvPicPr>
        <p:blipFill>
          <a:blip r:embed="rId3">
            <a:alphaModFix/>
          </a:blip>
          <a:stretch>
            <a:fillRect/>
          </a:stretch>
        </p:blipFill>
        <p:spPr>
          <a:xfrm>
            <a:off x="8101474" y="1980287"/>
            <a:ext cx="3562951" cy="392472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5"/>
          <p:cNvSpPr txBox="1"/>
          <p:nvPr>
            <p:ph type="title"/>
          </p:nvPr>
        </p:nvSpPr>
        <p:spPr>
          <a:xfrm>
            <a:off x="3737428" y="690432"/>
            <a:ext cx="7815600" cy="61080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Clr>
                <a:srgbClr val="07407B"/>
              </a:buClr>
              <a:buSzPts val="4140"/>
              <a:buFont typeface="Calibri"/>
              <a:buNone/>
            </a:pPr>
            <a:r>
              <a:rPr lang="en-GB" sz="4100"/>
              <a:t>Accessing the resource</a:t>
            </a:r>
            <a:endParaRPr sz="4100"/>
          </a:p>
        </p:txBody>
      </p:sp>
      <p:sp>
        <p:nvSpPr>
          <p:cNvPr id="156" name="Google Shape;156;p25"/>
          <p:cNvSpPr txBox="1"/>
          <p:nvPr>
            <p:ph idx="1" type="body"/>
          </p:nvPr>
        </p:nvSpPr>
        <p:spPr>
          <a:xfrm>
            <a:off x="657900" y="1825650"/>
            <a:ext cx="4754100" cy="2517300"/>
          </a:xfrm>
          <a:prstGeom prst="rect">
            <a:avLst/>
          </a:prstGeom>
        </p:spPr>
        <p:txBody>
          <a:bodyPr anchorCtr="0" anchor="ctr" bIns="45700" lIns="91425" spcFirstLastPara="1" rIns="91425" wrap="square" tIns="45700">
            <a:noAutofit/>
          </a:bodyPr>
          <a:lstStyle/>
          <a:p>
            <a:pPr indent="-381000" lvl="0" marL="457200" rtl="0" algn="l">
              <a:spcBef>
                <a:spcPts val="0"/>
              </a:spcBef>
              <a:spcAft>
                <a:spcPts val="0"/>
              </a:spcAft>
              <a:buSzPts val="2400"/>
              <a:buChar char="•"/>
            </a:pPr>
            <a:r>
              <a:rPr lang="en-GB" sz="2400"/>
              <a:t>Ordered resources are visible, available to track and use when ready in the project panel</a:t>
            </a:r>
            <a:endParaRPr sz="2400"/>
          </a:p>
          <a:p>
            <a:pPr indent="-381000" lvl="0" marL="457200" rtl="0" algn="l">
              <a:spcBef>
                <a:spcPts val="0"/>
              </a:spcBef>
              <a:spcAft>
                <a:spcPts val="0"/>
              </a:spcAft>
              <a:buSzPts val="2400"/>
              <a:buChar char="•"/>
            </a:pPr>
            <a:r>
              <a:rPr lang="en-GB" sz="2400"/>
              <a:t>All resources may be bookmarked in the projects for the </a:t>
            </a:r>
            <a:r>
              <a:rPr lang="en-GB" sz="2400"/>
              <a:t>ease of </a:t>
            </a:r>
            <a:r>
              <a:rPr lang="en-GB" sz="2400"/>
              <a:t>accessibility  </a:t>
            </a:r>
            <a:endParaRPr sz="2400"/>
          </a:p>
          <a:p>
            <a:pPr indent="0" lvl="0" marL="0" rtl="0" algn="l">
              <a:spcBef>
                <a:spcPts val="0"/>
              </a:spcBef>
              <a:spcAft>
                <a:spcPts val="0"/>
              </a:spcAft>
              <a:buNone/>
            </a:pPr>
            <a:r>
              <a:t/>
            </a:r>
            <a:endParaRPr sz="1800"/>
          </a:p>
        </p:txBody>
      </p:sp>
      <p:pic>
        <p:nvPicPr>
          <p:cNvPr id="157" name="Google Shape;157;p25"/>
          <p:cNvPicPr preferRelativeResize="0"/>
          <p:nvPr/>
        </p:nvPicPr>
        <p:blipFill>
          <a:blip r:embed="rId3">
            <a:alphaModFix/>
          </a:blip>
          <a:stretch>
            <a:fillRect/>
          </a:stretch>
        </p:blipFill>
        <p:spPr>
          <a:xfrm>
            <a:off x="5411925" y="1611925"/>
            <a:ext cx="6335726" cy="4484002"/>
          </a:xfrm>
          <a:prstGeom prst="rect">
            <a:avLst/>
          </a:prstGeom>
          <a:noFill/>
          <a:ln>
            <a:noFill/>
          </a:ln>
        </p:spPr>
      </p:pic>
      <p:sp>
        <p:nvSpPr>
          <p:cNvPr id="158" name="Google Shape;158;p25"/>
          <p:cNvSpPr/>
          <p:nvPr/>
        </p:nvSpPr>
        <p:spPr>
          <a:xfrm>
            <a:off x="7530559" y="2365450"/>
            <a:ext cx="1113248" cy="365062"/>
          </a:xfrm>
          <a:custGeom>
            <a:rect b="b" l="l" r="r" t="t"/>
            <a:pathLst>
              <a:path extrusionOk="0" h="46878" w="88705">
                <a:moveTo>
                  <a:pt x="50522" y="9460"/>
                </a:moveTo>
                <a:cubicBezTo>
                  <a:pt x="35895" y="9460"/>
                  <a:pt x="18529" y="4736"/>
                  <a:pt x="6829" y="13514"/>
                </a:cubicBezTo>
                <a:cubicBezTo>
                  <a:pt x="846" y="18003"/>
                  <a:pt x="-2514" y="30296"/>
                  <a:pt x="2775" y="35585"/>
                </a:cubicBezTo>
                <a:cubicBezTo>
                  <a:pt x="15082" y="47892"/>
                  <a:pt x="37058" y="48455"/>
                  <a:pt x="54126" y="45045"/>
                </a:cubicBezTo>
                <a:cubicBezTo>
                  <a:pt x="65019" y="42868"/>
                  <a:pt x="78706" y="45244"/>
                  <a:pt x="86558" y="37387"/>
                </a:cubicBezTo>
                <a:cubicBezTo>
                  <a:pt x="94075" y="29864"/>
                  <a:pt x="79462" y="15381"/>
                  <a:pt x="70342" y="9910"/>
                </a:cubicBezTo>
                <a:cubicBezTo>
                  <a:pt x="65792" y="7180"/>
                  <a:pt x="60674" y="5526"/>
                  <a:pt x="55928" y="3153"/>
                </a:cubicBezTo>
                <a:cubicBezTo>
                  <a:pt x="54177" y="2277"/>
                  <a:pt x="50973" y="1958"/>
                  <a:pt x="50973" y="0"/>
                </a:cubicBezTo>
              </a:path>
            </a:pathLst>
          </a:custGeom>
          <a:noFill/>
          <a:ln cap="flat" cmpd="sng" w="28575">
            <a:solidFill>
              <a:srgbClr val="FFD966"/>
            </a:solidFill>
            <a:prstDash val="solid"/>
            <a:round/>
            <a:headEnd len="med" w="med" type="none"/>
            <a:tailEnd len="med" w="med" type="none"/>
          </a:ln>
        </p:spPr>
      </p:sp>
      <p:sp>
        <p:nvSpPr>
          <p:cNvPr id="159" name="Google Shape;159;p25"/>
          <p:cNvSpPr/>
          <p:nvPr/>
        </p:nvSpPr>
        <p:spPr>
          <a:xfrm>
            <a:off x="11188701" y="1871485"/>
            <a:ext cx="551080" cy="365062"/>
          </a:xfrm>
          <a:custGeom>
            <a:rect b="b" l="l" r="r" t="t"/>
            <a:pathLst>
              <a:path extrusionOk="0" h="46878" w="88705">
                <a:moveTo>
                  <a:pt x="50522" y="9460"/>
                </a:moveTo>
                <a:cubicBezTo>
                  <a:pt x="35895" y="9460"/>
                  <a:pt x="18529" y="4736"/>
                  <a:pt x="6829" y="13514"/>
                </a:cubicBezTo>
                <a:cubicBezTo>
                  <a:pt x="846" y="18003"/>
                  <a:pt x="-2514" y="30296"/>
                  <a:pt x="2775" y="35585"/>
                </a:cubicBezTo>
                <a:cubicBezTo>
                  <a:pt x="15082" y="47892"/>
                  <a:pt x="37058" y="48455"/>
                  <a:pt x="54126" y="45045"/>
                </a:cubicBezTo>
                <a:cubicBezTo>
                  <a:pt x="65019" y="42868"/>
                  <a:pt x="78706" y="45244"/>
                  <a:pt x="86558" y="37387"/>
                </a:cubicBezTo>
                <a:cubicBezTo>
                  <a:pt x="94075" y="29864"/>
                  <a:pt x="79462" y="15381"/>
                  <a:pt x="70342" y="9910"/>
                </a:cubicBezTo>
                <a:cubicBezTo>
                  <a:pt x="65792" y="7180"/>
                  <a:pt x="60674" y="5526"/>
                  <a:pt x="55928" y="3153"/>
                </a:cubicBezTo>
                <a:cubicBezTo>
                  <a:pt x="54177" y="2277"/>
                  <a:pt x="50973" y="1958"/>
                  <a:pt x="50973" y="0"/>
                </a:cubicBezTo>
              </a:path>
            </a:pathLst>
          </a:custGeom>
          <a:noFill/>
          <a:ln cap="flat" cmpd="sng" w="28575">
            <a:solidFill>
              <a:srgbClr val="FFD966"/>
            </a:solidFill>
            <a:prstDash val="solid"/>
            <a:round/>
            <a:headEnd len="med" w="med" type="none"/>
            <a:tailEnd len="med" w="med" type="none"/>
          </a:ln>
        </p:spPr>
      </p:sp>
      <p:pic>
        <p:nvPicPr>
          <p:cNvPr id="160" name="Google Shape;160;p25"/>
          <p:cNvPicPr preferRelativeResize="0"/>
          <p:nvPr/>
        </p:nvPicPr>
        <p:blipFill>
          <a:blip r:embed="rId4">
            <a:alphaModFix/>
          </a:blip>
          <a:stretch>
            <a:fillRect/>
          </a:stretch>
        </p:blipFill>
        <p:spPr>
          <a:xfrm>
            <a:off x="2630900" y="4505974"/>
            <a:ext cx="4290127" cy="1337876"/>
          </a:xfrm>
          <a:prstGeom prst="rect">
            <a:avLst/>
          </a:prstGeom>
          <a:noFill/>
          <a:ln>
            <a:noFill/>
          </a:ln>
        </p:spPr>
      </p:pic>
      <p:sp>
        <p:nvSpPr>
          <p:cNvPr id="161" name="Google Shape;161;p25"/>
          <p:cNvSpPr/>
          <p:nvPr/>
        </p:nvSpPr>
        <p:spPr>
          <a:xfrm>
            <a:off x="2779775" y="5283400"/>
            <a:ext cx="2263086" cy="480265"/>
          </a:xfrm>
          <a:custGeom>
            <a:rect b="b" l="l" r="r" t="t"/>
            <a:pathLst>
              <a:path extrusionOk="0" h="46878" w="88705">
                <a:moveTo>
                  <a:pt x="50522" y="9460"/>
                </a:moveTo>
                <a:cubicBezTo>
                  <a:pt x="35895" y="9460"/>
                  <a:pt x="18529" y="4736"/>
                  <a:pt x="6829" y="13514"/>
                </a:cubicBezTo>
                <a:cubicBezTo>
                  <a:pt x="846" y="18003"/>
                  <a:pt x="-2514" y="30296"/>
                  <a:pt x="2775" y="35585"/>
                </a:cubicBezTo>
                <a:cubicBezTo>
                  <a:pt x="15082" y="47892"/>
                  <a:pt x="37058" y="48455"/>
                  <a:pt x="54126" y="45045"/>
                </a:cubicBezTo>
                <a:cubicBezTo>
                  <a:pt x="65019" y="42868"/>
                  <a:pt x="78706" y="45244"/>
                  <a:pt x="86558" y="37387"/>
                </a:cubicBezTo>
                <a:cubicBezTo>
                  <a:pt x="94075" y="29864"/>
                  <a:pt x="79462" y="15381"/>
                  <a:pt x="70342" y="9910"/>
                </a:cubicBezTo>
                <a:cubicBezTo>
                  <a:pt x="65792" y="7180"/>
                  <a:pt x="60674" y="5526"/>
                  <a:pt x="55928" y="3153"/>
                </a:cubicBezTo>
                <a:cubicBezTo>
                  <a:pt x="54177" y="2277"/>
                  <a:pt x="50973" y="1958"/>
                  <a:pt x="50973" y="0"/>
                </a:cubicBezTo>
              </a:path>
            </a:pathLst>
          </a:custGeom>
          <a:noFill/>
          <a:ln cap="flat" cmpd="sng" w="28575">
            <a:solidFill>
              <a:srgbClr val="FFD966"/>
            </a:solidFill>
            <a:prstDash val="solid"/>
            <a:round/>
            <a:headEnd len="med" w="med" type="none"/>
            <a:tailEnd len="med" w="med" type="none"/>
          </a:ln>
        </p:spPr>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6"/>
          <p:cNvSpPr txBox="1"/>
          <p:nvPr>
            <p:ph type="title"/>
          </p:nvPr>
        </p:nvSpPr>
        <p:spPr>
          <a:xfrm>
            <a:off x="2188168" y="3123591"/>
            <a:ext cx="7815600" cy="6108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7407B"/>
              </a:buClr>
              <a:buSzPts val="3959"/>
              <a:buFont typeface="Calibri"/>
              <a:buNone/>
            </a:pPr>
            <a:r>
              <a:rPr lang="en-GB" sz="3959"/>
              <a:t>Create EOSC with us - user support and feedback </a:t>
            </a:r>
            <a:endParaRPr sz="3959"/>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7"/>
          <p:cNvSpPr txBox="1"/>
          <p:nvPr>
            <p:ph type="title"/>
          </p:nvPr>
        </p:nvSpPr>
        <p:spPr>
          <a:xfrm>
            <a:off x="3737428" y="690432"/>
            <a:ext cx="7815600" cy="61080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Clr>
                <a:srgbClr val="07407B"/>
              </a:buClr>
              <a:buSzPts val="4140"/>
              <a:buFont typeface="Calibri"/>
              <a:buNone/>
            </a:pPr>
            <a:r>
              <a:rPr lang="en-GB" sz="4140"/>
              <a:t>Support</a:t>
            </a:r>
            <a:r>
              <a:rPr lang="en-GB" sz="4140"/>
              <a:t> channels - </a:t>
            </a:r>
            <a:r>
              <a:rPr lang="en-GB" sz="4140"/>
              <a:t>projects</a:t>
            </a:r>
            <a:endParaRPr/>
          </a:p>
        </p:txBody>
      </p:sp>
      <p:sp>
        <p:nvSpPr>
          <p:cNvPr id="172" name="Google Shape;172;p27"/>
          <p:cNvSpPr txBox="1"/>
          <p:nvPr>
            <p:ph idx="1" type="body"/>
          </p:nvPr>
        </p:nvSpPr>
        <p:spPr>
          <a:xfrm>
            <a:off x="676999" y="1597025"/>
            <a:ext cx="4834500" cy="4351200"/>
          </a:xfrm>
          <a:prstGeom prst="rect">
            <a:avLst/>
          </a:prstGeom>
        </p:spPr>
        <p:txBody>
          <a:bodyPr anchorCtr="0" anchor="ctr" bIns="45700" lIns="91425" spcFirstLastPara="1" rIns="91425" wrap="square" tIns="45700">
            <a:noAutofit/>
          </a:bodyPr>
          <a:lstStyle/>
          <a:p>
            <a:pPr indent="0" lvl="0" marL="0" rtl="0" algn="l">
              <a:spcBef>
                <a:spcPts val="1000"/>
              </a:spcBef>
              <a:spcAft>
                <a:spcPts val="0"/>
              </a:spcAft>
              <a:buClr>
                <a:schemeClr val="dk1"/>
              </a:buClr>
              <a:buSzPts val="1100"/>
              <a:buFont typeface="Arial"/>
              <a:buNone/>
            </a:pPr>
            <a:r>
              <a:rPr b="1" lang="en-GB" sz="2500"/>
              <a:t>Contact with Resource Provider</a:t>
            </a:r>
            <a:endParaRPr b="1" sz="2500"/>
          </a:p>
          <a:p>
            <a:pPr indent="-361950" lvl="0" marL="457200" rtl="0" algn="l">
              <a:spcBef>
                <a:spcPts val="1000"/>
              </a:spcBef>
              <a:spcAft>
                <a:spcPts val="0"/>
              </a:spcAft>
              <a:buSzPts val="2100"/>
              <a:buChar char="-"/>
            </a:pPr>
            <a:r>
              <a:rPr lang="en-GB" sz="2100"/>
              <a:t>Providers support when using the resource</a:t>
            </a:r>
            <a:endParaRPr sz="2100"/>
          </a:p>
          <a:p>
            <a:pPr indent="-361950" lvl="0" marL="457200" rtl="0" algn="l">
              <a:spcBef>
                <a:spcPts val="0"/>
              </a:spcBef>
              <a:spcAft>
                <a:spcPts val="0"/>
              </a:spcAft>
              <a:buSzPts val="2100"/>
              <a:buChar char="-"/>
            </a:pPr>
            <a:r>
              <a:rPr lang="en-GB" sz="2100"/>
              <a:t>Incident reporting</a:t>
            </a:r>
            <a:endParaRPr b="1" sz="2100"/>
          </a:p>
          <a:p>
            <a:pPr indent="0" lvl="0" marL="0" rtl="0" algn="l">
              <a:spcBef>
                <a:spcPts val="1000"/>
              </a:spcBef>
              <a:spcAft>
                <a:spcPts val="0"/>
              </a:spcAft>
              <a:buNone/>
            </a:pPr>
            <a:r>
              <a:rPr b="1" lang="en-GB" sz="2500"/>
              <a:t>Contact with Project Support</a:t>
            </a:r>
            <a:endParaRPr b="1" sz="2500"/>
          </a:p>
          <a:p>
            <a:pPr indent="-361950" lvl="0" marL="457200" rtl="0" algn="l">
              <a:spcBef>
                <a:spcPts val="1000"/>
              </a:spcBef>
              <a:spcAft>
                <a:spcPts val="0"/>
              </a:spcAft>
              <a:buSzPts val="2100"/>
              <a:buChar char="-"/>
            </a:pPr>
            <a:r>
              <a:rPr lang="en-GB" sz="2100"/>
              <a:t>For users looking for a help in selecting resources for their use cases</a:t>
            </a:r>
            <a:endParaRPr sz="2100"/>
          </a:p>
          <a:p>
            <a:pPr indent="-361950" lvl="0" marL="457200" rtl="0" algn="l">
              <a:spcBef>
                <a:spcPts val="0"/>
              </a:spcBef>
              <a:spcAft>
                <a:spcPts val="0"/>
              </a:spcAft>
              <a:buSzPts val="2100"/>
              <a:buChar char="-"/>
            </a:pPr>
            <a:r>
              <a:rPr lang="en-GB" sz="2100"/>
              <a:t>For users looking for help in composition of the infrastructure for their use case </a:t>
            </a:r>
            <a:endParaRPr sz="2100"/>
          </a:p>
          <a:p>
            <a:pPr indent="-361950" lvl="0" marL="457200" rtl="0" algn="l">
              <a:spcBef>
                <a:spcPts val="0"/>
              </a:spcBef>
              <a:spcAft>
                <a:spcPts val="0"/>
              </a:spcAft>
              <a:buSzPts val="2100"/>
              <a:buChar char="-"/>
            </a:pPr>
            <a:r>
              <a:rPr lang="en-GB" sz="2100"/>
              <a:t>For multi-provider use cases requiring EOSC experts guidance through technological or access policy aspects </a:t>
            </a:r>
            <a:endParaRPr sz="2100"/>
          </a:p>
        </p:txBody>
      </p:sp>
      <p:pic>
        <p:nvPicPr>
          <p:cNvPr id="173" name="Google Shape;173;p27"/>
          <p:cNvPicPr preferRelativeResize="0"/>
          <p:nvPr/>
        </p:nvPicPr>
        <p:blipFill>
          <a:blip r:embed="rId3">
            <a:alphaModFix/>
          </a:blip>
          <a:stretch>
            <a:fillRect/>
          </a:stretch>
        </p:blipFill>
        <p:spPr>
          <a:xfrm>
            <a:off x="6491525" y="3615775"/>
            <a:ext cx="4993951" cy="2703274"/>
          </a:xfrm>
          <a:prstGeom prst="rect">
            <a:avLst/>
          </a:prstGeom>
          <a:noFill/>
          <a:ln>
            <a:noFill/>
          </a:ln>
        </p:spPr>
      </p:pic>
      <p:pic>
        <p:nvPicPr>
          <p:cNvPr id="174" name="Google Shape;174;p27"/>
          <p:cNvPicPr preferRelativeResize="0"/>
          <p:nvPr/>
        </p:nvPicPr>
        <p:blipFill>
          <a:blip r:embed="rId4">
            <a:alphaModFix/>
          </a:blip>
          <a:stretch>
            <a:fillRect/>
          </a:stretch>
        </p:blipFill>
        <p:spPr>
          <a:xfrm>
            <a:off x="6052350" y="1301224"/>
            <a:ext cx="5433126" cy="2384874"/>
          </a:xfrm>
          <a:prstGeom prst="rect">
            <a:avLst/>
          </a:prstGeom>
          <a:noFill/>
          <a:ln>
            <a:noFill/>
          </a:ln>
        </p:spPr>
      </p:pic>
      <p:sp>
        <p:nvSpPr>
          <p:cNvPr id="175" name="Google Shape;175;p27"/>
          <p:cNvSpPr/>
          <p:nvPr/>
        </p:nvSpPr>
        <p:spPr>
          <a:xfrm>
            <a:off x="7778600" y="2021525"/>
            <a:ext cx="2217625" cy="540503"/>
          </a:xfrm>
          <a:custGeom>
            <a:rect b="b" l="l" r="r" t="t"/>
            <a:pathLst>
              <a:path extrusionOk="0" h="46878" w="88705">
                <a:moveTo>
                  <a:pt x="50522" y="9460"/>
                </a:moveTo>
                <a:cubicBezTo>
                  <a:pt x="35895" y="9460"/>
                  <a:pt x="18529" y="4736"/>
                  <a:pt x="6829" y="13514"/>
                </a:cubicBezTo>
                <a:cubicBezTo>
                  <a:pt x="846" y="18003"/>
                  <a:pt x="-2514" y="30296"/>
                  <a:pt x="2775" y="35585"/>
                </a:cubicBezTo>
                <a:cubicBezTo>
                  <a:pt x="15082" y="47892"/>
                  <a:pt x="37058" y="48455"/>
                  <a:pt x="54126" y="45045"/>
                </a:cubicBezTo>
                <a:cubicBezTo>
                  <a:pt x="65019" y="42868"/>
                  <a:pt x="78706" y="45244"/>
                  <a:pt x="86558" y="37387"/>
                </a:cubicBezTo>
                <a:cubicBezTo>
                  <a:pt x="94075" y="29864"/>
                  <a:pt x="79462" y="15381"/>
                  <a:pt x="70342" y="9910"/>
                </a:cubicBezTo>
                <a:cubicBezTo>
                  <a:pt x="65792" y="7180"/>
                  <a:pt x="60674" y="5526"/>
                  <a:pt x="55928" y="3153"/>
                </a:cubicBezTo>
                <a:cubicBezTo>
                  <a:pt x="54177" y="2277"/>
                  <a:pt x="50973" y="1958"/>
                  <a:pt x="50973" y="0"/>
                </a:cubicBezTo>
              </a:path>
            </a:pathLst>
          </a:custGeom>
          <a:noFill/>
          <a:ln cap="flat" cmpd="sng" w="28575">
            <a:solidFill>
              <a:srgbClr val="FFD966"/>
            </a:solidFill>
            <a:prstDash val="solid"/>
            <a:round/>
            <a:headEnd len="med" w="med" type="none"/>
            <a:tailEnd len="med" w="med" type="none"/>
          </a:ln>
        </p:spPr>
      </p:sp>
      <p:sp>
        <p:nvSpPr>
          <p:cNvPr id="176" name="Google Shape;176;p27"/>
          <p:cNvSpPr/>
          <p:nvPr/>
        </p:nvSpPr>
        <p:spPr>
          <a:xfrm>
            <a:off x="7116023" y="4059750"/>
            <a:ext cx="1655457" cy="540503"/>
          </a:xfrm>
          <a:custGeom>
            <a:rect b="b" l="l" r="r" t="t"/>
            <a:pathLst>
              <a:path extrusionOk="0" h="46878" w="88705">
                <a:moveTo>
                  <a:pt x="50522" y="9460"/>
                </a:moveTo>
                <a:cubicBezTo>
                  <a:pt x="35895" y="9460"/>
                  <a:pt x="18529" y="4736"/>
                  <a:pt x="6829" y="13514"/>
                </a:cubicBezTo>
                <a:cubicBezTo>
                  <a:pt x="846" y="18003"/>
                  <a:pt x="-2514" y="30296"/>
                  <a:pt x="2775" y="35585"/>
                </a:cubicBezTo>
                <a:cubicBezTo>
                  <a:pt x="15082" y="47892"/>
                  <a:pt x="37058" y="48455"/>
                  <a:pt x="54126" y="45045"/>
                </a:cubicBezTo>
                <a:cubicBezTo>
                  <a:pt x="65019" y="42868"/>
                  <a:pt x="78706" y="45244"/>
                  <a:pt x="86558" y="37387"/>
                </a:cubicBezTo>
                <a:cubicBezTo>
                  <a:pt x="94075" y="29864"/>
                  <a:pt x="79462" y="15381"/>
                  <a:pt x="70342" y="9910"/>
                </a:cubicBezTo>
                <a:cubicBezTo>
                  <a:pt x="65792" y="7180"/>
                  <a:pt x="60674" y="5526"/>
                  <a:pt x="55928" y="3153"/>
                </a:cubicBezTo>
                <a:cubicBezTo>
                  <a:pt x="54177" y="2277"/>
                  <a:pt x="50973" y="1958"/>
                  <a:pt x="50973" y="0"/>
                </a:cubicBezTo>
              </a:path>
            </a:pathLst>
          </a:custGeom>
          <a:noFill/>
          <a:ln cap="flat" cmpd="sng" w="28575">
            <a:solidFill>
              <a:srgbClr val="FFD966"/>
            </a:solidFill>
            <a:prstDash val="solid"/>
            <a:round/>
            <a:headEnd len="med" w="med" type="none"/>
            <a:tailEnd len="med" w="med" type="none"/>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 name="Shape 49"/>
        <p:cNvGrpSpPr/>
        <p:nvPr/>
      </p:nvGrpSpPr>
      <p:grpSpPr>
        <a:xfrm>
          <a:off x="0" y="0"/>
          <a:ext cx="0" cy="0"/>
          <a:chOff x="0" y="0"/>
          <a:chExt cx="0" cy="0"/>
        </a:xfrm>
      </p:grpSpPr>
      <p:pic>
        <p:nvPicPr>
          <p:cNvPr id="50" name="Google Shape;50;p10"/>
          <p:cNvPicPr preferRelativeResize="0"/>
          <p:nvPr/>
        </p:nvPicPr>
        <p:blipFill>
          <a:blip r:embed="rId3">
            <a:alphaModFix amt="16000"/>
          </a:blip>
          <a:stretch>
            <a:fillRect/>
          </a:stretch>
        </p:blipFill>
        <p:spPr>
          <a:xfrm>
            <a:off x="657900" y="1449635"/>
            <a:ext cx="10876199" cy="4808590"/>
          </a:xfrm>
          <a:prstGeom prst="rect">
            <a:avLst/>
          </a:prstGeom>
          <a:noFill/>
          <a:ln>
            <a:noFill/>
          </a:ln>
        </p:spPr>
      </p:pic>
      <p:sp>
        <p:nvSpPr>
          <p:cNvPr id="51" name="Google Shape;51;p10"/>
          <p:cNvSpPr txBox="1"/>
          <p:nvPr>
            <p:ph type="title"/>
          </p:nvPr>
        </p:nvSpPr>
        <p:spPr>
          <a:xfrm>
            <a:off x="3737428" y="690432"/>
            <a:ext cx="7815600" cy="61080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Clr>
                <a:srgbClr val="07407B"/>
              </a:buClr>
              <a:buSzPts val="4140"/>
              <a:buFont typeface="Calibri"/>
              <a:buNone/>
            </a:pPr>
            <a:r>
              <a:rPr lang="en-GB" sz="4140"/>
              <a:t>Mission</a:t>
            </a:r>
            <a:endParaRPr/>
          </a:p>
        </p:txBody>
      </p:sp>
      <p:sp>
        <p:nvSpPr>
          <p:cNvPr id="52" name="Google Shape;52;p10"/>
          <p:cNvSpPr txBox="1"/>
          <p:nvPr>
            <p:ph idx="1" type="body"/>
          </p:nvPr>
        </p:nvSpPr>
        <p:spPr>
          <a:xfrm>
            <a:off x="677008" y="1825625"/>
            <a:ext cx="10876200" cy="4351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t/>
            </a:r>
            <a:endParaRPr/>
          </a:p>
          <a:p>
            <a:pPr indent="0" lvl="0" marL="0" rtl="0" algn="just">
              <a:lnSpc>
                <a:spcPct val="90000"/>
              </a:lnSpc>
              <a:spcBef>
                <a:spcPts val="0"/>
              </a:spcBef>
              <a:spcAft>
                <a:spcPts val="0"/>
              </a:spcAft>
              <a:buNone/>
            </a:pPr>
            <a:r>
              <a:rPr lang="en-GB"/>
              <a:t>Boost European research by providing all necessary interfaces and functionalities to equip EOSC Users with knowledge about and possibility to use the resources available in EOSC for the sake of supporting science across the Europe.</a:t>
            </a:r>
            <a:endParaRPr/>
          </a:p>
          <a:p>
            <a:pPr indent="0" lvl="0" marL="0" rtl="0" algn="l">
              <a:lnSpc>
                <a:spcPct val="90000"/>
              </a:lnSpc>
              <a:spcBef>
                <a:spcPts val="100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8"/>
          <p:cNvSpPr txBox="1"/>
          <p:nvPr>
            <p:ph idx="1" type="body"/>
          </p:nvPr>
        </p:nvSpPr>
        <p:spPr>
          <a:xfrm>
            <a:off x="657900" y="1717475"/>
            <a:ext cx="4223400" cy="2916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GB" sz="2400"/>
              <a:t>Resource Page -</a:t>
            </a:r>
            <a:endParaRPr b="1" sz="2400"/>
          </a:p>
          <a:p>
            <a:pPr indent="0" lvl="0" marL="0" rtl="0" algn="l">
              <a:spcBef>
                <a:spcPts val="0"/>
              </a:spcBef>
              <a:spcAft>
                <a:spcPts val="0"/>
              </a:spcAft>
              <a:buNone/>
            </a:pPr>
            <a:r>
              <a:rPr b="1" lang="en-GB" sz="2400"/>
              <a:t> “Ask a Question” button</a:t>
            </a:r>
            <a:endParaRPr b="1" sz="2400"/>
          </a:p>
          <a:p>
            <a:pPr indent="0" lvl="0" marL="0" rtl="0" algn="l">
              <a:spcBef>
                <a:spcPts val="0"/>
              </a:spcBef>
              <a:spcAft>
                <a:spcPts val="0"/>
              </a:spcAft>
              <a:buNone/>
            </a:pPr>
            <a:r>
              <a:t/>
            </a:r>
            <a:endParaRPr sz="2400"/>
          </a:p>
          <a:p>
            <a:pPr indent="-355600" lvl="0" marL="457200" rtl="0" algn="l">
              <a:spcBef>
                <a:spcPts val="0"/>
              </a:spcBef>
              <a:spcAft>
                <a:spcPts val="0"/>
              </a:spcAft>
              <a:buSzPts val="2000"/>
              <a:buChar char="-"/>
            </a:pPr>
            <a:r>
              <a:rPr lang="en-GB" sz="2000"/>
              <a:t>A user can request clarification or ask a resource specific question</a:t>
            </a:r>
            <a:endParaRPr sz="2000"/>
          </a:p>
          <a:p>
            <a:pPr indent="-355600" lvl="0" marL="457200" rtl="0" algn="l">
              <a:spcBef>
                <a:spcPts val="0"/>
              </a:spcBef>
              <a:spcAft>
                <a:spcPts val="0"/>
              </a:spcAft>
              <a:buSzPts val="2000"/>
              <a:buChar char="-"/>
            </a:pPr>
            <a:r>
              <a:rPr lang="en-GB" sz="2000"/>
              <a:t>For authenticated and unauthenticated users</a:t>
            </a:r>
            <a:endParaRPr sz="2000"/>
          </a:p>
          <a:p>
            <a:pPr indent="-355600" lvl="0" marL="457200" rtl="0" algn="l">
              <a:spcBef>
                <a:spcPts val="0"/>
              </a:spcBef>
              <a:spcAft>
                <a:spcPts val="0"/>
              </a:spcAft>
              <a:buSzPts val="2000"/>
              <a:buChar char="-"/>
            </a:pPr>
            <a:r>
              <a:rPr lang="en-GB" sz="2000"/>
              <a:t>The question is sent straight to the providers</a:t>
            </a:r>
            <a:endParaRPr sz="2000"/>
          </a:p>
          <a:p>
            <a:pPr indent="-355600" lvl="0" marL="457200" rtl="0" algn="l">
              <a:spcBef>
                <a:spcPts val="0"/>
              </a:spcBef>
              <a:spcAft>
                <a:spcPts val="0"/>
              </a:spcAft>
              <a:buSzPts val="2000"/>
              <a:buChar char="-"/>
            </a:pPr>
            <a:r>
              <a:rPr lang="en-GB" sz="2000"/>
              <a:t>The communication is carried out over email</a:t>
            </a:r>
            <a:endParaRPr sz="2000"/>
          </a:p>
        </p:txBody>
      </p:sp>
      <p:sp>
        <p:nvSpPr>
          <p:cNvPr id="182" name="Google Shape;182;p28"/>
          <p:cNvSpPr txBox="1"/>
          <p:nvPr>
            <p:ph type="title"/>
          </p:nvPr>
        </p:nvSpPr>
        <p:spPr>
          <a:xfrm>
            <a:off x="3737428" y="690432"/>
            <a:ext cx="7815600" cy="61080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Clr>
                <a:srgbClr val="07407B"/>
              </a:buClr>
              <a:buSzPts val="4140"/>
              <a:buFont typeface="Calibri"/>
              <a:buNone/>
            </a:pPr>
            <a:r>
              <a:rPr lang="en-GB" sz="4140"/>
              <a:t>Other s</a:t>
            </a:r>
            <a:r>
              <a:rPr lang="en-GB" sz="4140"/>
              <a:t>upport channels</a:t>
            </a:r>
            <a:endParaRPr/>
          </a:p>
        </p:txBody>
      </p:sp>
      <p:pic>
        <p:nvPicPr>
          <p:cNvPr id="183" name="Google Shape;183;p28"/>
          <p:cNvPicPr preferRelativeResize="0"/>
          <p:nvPr/>
        </p:nvPicPr>
        <p:blipFill>
          <a:blip r:embed="rId3">
            <a:alphaModFix/>
          </a:blip>
          <a:stretch>
            <a:fillRect/>
          </a:stretch>
        </p:blipFill>
        <p:spPr>
          <a:xfrm>
            <a:off x="5186100" y="1682222"/>
            <a:ext cx="6115574" cy="4515126"/>
          </a:xfrm>
          <a:prstGeom prst="rect">
            <a:avLst/>
          </a:prstGeom>
          <a:noFill/>
          <a:ln>
            <a:noFill/>
          </a:ln>
        </p:spPr>
      </p:pic>
      <p:sp>
        <p:nvSpPr>
          <p:cNvPr id="184" name="Google Shape;184;p28"/>
          <p:cNvSpPr/>
          <p:nvPr/>
        </p:nvSpPr>
        <p:spPr>
          <a:xfrm>
            <a:off x="9544475" y="3548375"/>
            <a:ext cx="1726199" cy="437723"/>
          </a:xfrm>
          <a:custGeom>
            <a:rect b="b" l="l" r="r" t="t"/>
            <a:pathLst>
              <a:path extrusionOk="0" h="46878" w="88705">
                <a:moveTo>
                  <a:pt x="50522" y="9460"/>
                </a:moveTo>
                <a:cubicBezTo>
                  <a:pt x="35895" y="9460"/>
                  <a:pt x="18529" y="4736"/>
                  <a:pt x="6829" y="13514"/>
                </a:cubicBezTo>
                <a:cubicBezTo>
                  <a:pt x="846" y="18003"/>
                  <a:pt x="-2514" y="30296"/>
                  <a:pt x="2775" y="35585"/>
                </a:cubicBezTo>
                <a:cubicBezTo>
                  <a:pt x="15082" y="47892"/>
                  <a:pt x="37058" y="48455"/>
                  <a:pt x="54126" y="45045"/>
                </a:cubicBezTo>
                <a:cubicBezTo>
                  <a:pt x="65019" y="42868"/>
                  <a:pt x="78706" y="45244"/>
                  <a:pt x="86558" y="37387"/>
                </a:cubicBezTo>
                <a:cubicBezTo>
                  <a:pt x="94075" y="29864"/>
                  <a:pt x="79462" y="15381"/>
                  <a:pt x="70342" y="9910"/>
                </a:cubicBezTo>
                <a:cubicBezTo>
                  <a:pt x="65792" y="7180"/>
                  <a:pt x="60674" y="5526"/>
                  <a:pt x="55928" y="3153"/>
                </a:cubicBezTo>
                <a:cubicBezTo>
                  <a:pt x="54177" y="2277"/>
                  <a:pt x="50973" y="1958"/>
                  <a:pt x="50973" y="0"/>
                </a:cubicBezTo>
              </a:path>
            </a:pathLst>
          </a:custGeom>
          <a:noFill/>
          <a:ln cap="flat" cmpd="sng" w="28575">
            <a:solidFill>
              <a:srgbClr val="FFD966"/>
            </a:solidFill>
            <a:prstDash val="solid"/>
            <a:round/>
            <a:headEnd len="med" w="med" type="none"/>
            <a:tailEnd len="med" w="med" type="none"/>
          </a:ln>
        </p:spPr>
      </p:sp>
      <p:pic>
        <p:nvPicPr>
          <p:cNvPr id="185" name="Google Shape;185;p28"/>
          <p:cNvPicPr preferRelativeResize="0"/>
          <p:nvPr/>
        </p:nvPicPr>
        <p:blipFill>
          <a:blip r:embed="rId4">
            <a:alphaModFix/>
          </a:blip>
          <a:stretch>
            <a:fillRect/>
          </a:stretch>
        </p:blipFill>
        <p:spPr>
          <a:xfrm>
            <a:off x="6788375" y="3040075"/>
            <a:ext cx="2547825" cy="3366550"/>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pic>
        <p:nvPicPr>
          <p:cNvPr id="190" name="Google Shape;190;p29"/>
          <p:cNvPicPr preferRelativeResize="0"/>
          <p:nvPr/>
        </p:nvPicPr>
        <p:blipFill>
          <a:blip r:embed="rId3">
            <a:alphaModFix/>
          </a:blip>
          <a:stretch>
            <a:fillRect/>
          </a:stretch>
        </p:blipFill>
        <p:spPr>
          <a:xfrm>
            <a:off x="5068950" y="2217500"/>
            <a:ext cx="6152776" cy="3545000"/>
          </a:xfrm>
          <a:prstGeom prst="rect">
            <a:avLst/>
          </a:prstGeom>
          <a:noFill/>
          <a:ln>
            <a:noFill/>
          </a:ln>
        </p:spPr>
      </p:pic>
      <p:sp>
        <p:nvSpPr>
          <p:cNvPr id="191" name="Google Shape;191;p29"/>
          <p:cNvSpPr txBox="1"/>
          <p:nvPr>
            <p:ph type="title"/>
          </p:nvPr>
        </p:nvSpPr>
        <p:spPr>
          <a:xfrm>
            <a:off x="3737428" y="690432"/>
            <a:ext cx="7815600" cy="61080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Clr>
                <a:srgbClr val="07407B"/>
              </a:buClr>
              <a:buSzPts val="4140"/>
              <a:buFont typeface="Calibri"/>
              <a:buNone/>
            </a:pPr>
            <a:r>
              <a:rPr lang="en-GB" sz="4140"/>
              <a:t>Other support channels</a:t>
            </a:r>
            <a:endParaRPr/>
          </a:p>
        </p:txBody>
      </p:sp>
      <p:pic>
        <p:nvPicPr>
          <p:cNvPr id="192" name="Google Shape;192;p29"/>
          <p:cNvPicPr preferRelativeResize="0"/>
          <p:nvPr/>
        </p:nvPicPr>
        <p:blipFill>
          <a:blip r:embed="rId4">
            <a:alphaModFix/>
          </a:blip>
          <a:stretch>
            <a:fillRect/>
          </a:stretch>
        </p:blipFill>
        <p:spPr>
          <a:xfrm>
            <a:off x="8006549" y="2009929"/>
            <a:ext cx="2972876" cy="3049299"/>
          </a:xfrm>
          <a:prstGeom prst="rect">
            <a:avLst/>
          </a:prstGeom>
          <a:noFill/>
          <a:ln cap="flat" cmpd="sng" w="9525">
            <a:solidFill>
              <a:schemeClr val="dk2"/>
            </a:solidFill>
            <a:prstDash val="solid"/>
            <a:round/>
            <a:headEnd len="sm" w="sm" type="none"/>
            <a:tailEnd len="sm" w="sm" type="none"/>
          </a:ln>
        </p:spPr>
      </p:pic>
      <p:sp>
        <p:nvSpPr>
          <p:cNvPr id="193" name="Google Shape;193;p29"/>
          <p:cNvSpPr/>
          <p:nvPr/>
        </p:nvSpPr>
        <p:spPr>
          <a:xfrm>
            <a:off x="9927528" y="5231925"/>
            <a:ext cx="1513529" cy="799856"/>
          </a:xfrm>
          <a:custGeom>
            <a:rect b="b" l="l" r="r" t="t"/>
            <a:pathLst>
              <a:path extrusionOk="0" h="46878" w="88705">
                <a:moveTo>
                  <a:pt x="50522" y="9460"/>
                </a:moveTo>
                <a:cubicBezTo>
                  <a:pt x="35895" y="9460"/>
                  <a:pt x="18529" y="4736"/>
                  <a:pt x="6829" y="13514"/>
                </a:cubicBezTo>
                <a:cubicBezTo>
                  <a:pt x="846" y="18003"/>
                  <a:pt x="-2514" y="30296"/>
                  <a:pt x="2775" y="35585"/>
                </a:cubicBezTo>
                <a:cubicBezTo>
                  <a:pt x="15082" y="47892"/>
                  <a:pt x="37058" y="48455"/>
                  <a:pt x="54126" y="45045"/>
                </a:cubicBezTo>
                <a:cubicBezTo>
                  <a:pt x="65019" y="42868"/>
                  <a:pt x="78706" y="45244"/>
                  <a:pt x="86558" y="37387"/>
                </a:cubicBezTo>
                <a:cubicBezTo>
                  <a:pt x="94075" y="29864"/>
                  <a:pt x="79462" y="15381"/>
                  <a:pt x="70342" y="9910"/>
                </a:cubicBezTo>
                <a:cubicBezTo>
                  <a:pt x="65792" y="7180"/>
                  <a:pt x="60674" y="5526"/>
                  <a:pt x="55928" y="3153"/>
                </a:cubicBezTo>
                <a:cubicBezTo>
                  <a:pt x="54177" y="2277"/>
                  <a:pt x="50973" y="1958"/>
                  <a:pt x="50973" y="0"/>
                </a:cubicBezTo>
              </a:path>
            </a:pathLst>
          </a:custGeom>
          <a:noFill/>
          <a:ln cap="flat" cmpd="sng" w="28575">
            <a:solidFill>
              <a:srgbClr val="FFD966"/>
            </a:solidFill>
            <a:prstDash val="solid"/>
            <a:round/>
            <a:headEnd len="med" w="med" type="none"/>
            <a:tailEnd len="med" w="med" type="none"/>
          </a:ln>
        </p:spPr>
      </p:sp>
      <p:sp>
        <p:nvSpPr>
          <p:cNvPr id="194" name="Google Shape;194;p29"/>
          <p:cNvSpPr txBox="1"/>
          <p:nvPr>
            <p:ph idx="1" type="body"/>
          </p:nvPr>
        </p:nvSpPr>
        <p:spPr>
          <a:xfrm>
            <a:off x="657900" y="1717475"/>
            <a:ext cx="4223400" cy="2916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GB" sz="2500"/>
              <a:t>Technical issues</a:t>
            </a:r>
            <a:endParaRPr b="1" sz="2500"/>
          </a:p>
          <a:p>
            <a:pPr indent="-374650" lvl="0" marL="457200" rtl="0" algn="l">
              <a:spcBef>
                <a:spcPts val="0"/>
              </a:spcBef>
              <a:spcAft>
                <a:spcPts val="0"/>
              </a:spcAft>
              <a:buSzPts val="2300"/>
              <a:buChar char="-"/>
            </a:pPr>
            <a:r>
              <a:rPr lang="en-GB" sz="2300"/>
              <a:t>Report problems with the operation of EOSC Portal</a:t>
            </a:r>
            <a:endParaRPr sz="2300"/>
          </a:p>
          <a:p>
            <a:pPr indent="-374650" lvl="0" marL="457200" rtl="0" algn="l">
              <a:spcBef>
                <a:spcPts val="0"/>
              </a:spcBef>
              <a:spcAft>
                <a:spcPts val="0"/>
              </a:spcAft>
              <a:buSzPts val="2300"/>
              <a:buChar char="-"/>
            </a:pPr>
            <a:r>
              <a:rPr lang="en-GB" sz="2300"/>
              <a:t>FitSM - based operational procedures are in place to ensure indefectible operation and high availability  </a:t>
            </a:r>
            <a:endParaRPr sz="2300"/>
          </a:p>
          <a:p>
            <a:pPr indent="-374650" lvl="0" marL="457200" rtl="0" algn="l">
              <a:spcBef>
                <a:spcPts val="0"/>
              </a:spcBef>
              <a:spcAft>
                <a:spcPts val="0"/>
              </a:spcAft>
              <a:buSzPts val="2300"/>
              <a:buChar char="-"/>
            </a:pPr>
            <a:r>
              <a:rPr lang="en-GB" sz="2300"/>
              <a:t>Issues are tracked and handled by the Portal  support team in the XGus Helpdesk issue tracking system </a:t>
            </a:r>
            <a:endParaRPr sz="23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0"/>
          <p:cNvSpPr txBox="1"/>
          <p:nvPr>
            <p:ph type="title"/>
          </p:nvPr>
        </p:nvSpPr>
        <p:spPr>
          <a:xfrm>
            <a:off x="3737428" y="690432"/>
            <a:ext cx="7815600" cy="61080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Clr>
                <a:srgbClr val="07407B"/>
              </a:buClr>
              <a:buSzPts val="4140"/>
              <a:buFont typeface="Calibri"/>
              <a:buNone/>
            </a:pPr>
            <a:r>
              <a:rPr lang="en-GB" sz="4140"/>
              <a:t>Feedback mechanisms</a:t>
            </a:r>
            <a:endParaRPr/>
          </a:p>
        </p:txBody>
      </p:sp>
      <p:sp>
        <p:nvSpPr>
          <p:cNvPr id="200" name="Google Shape;200;p30"/>
          <p:cNvSpPr txBox="1"/>
          <p:nvPr>
            <p:ph idx="1" type="body"/>
          </p:nvPr>
        </p:nvSpPr>
        <p:spPr>
          <a:xfrm>
            <a:off x="677000" y="1606025"/>
            <a:ext cx="4536000" cy="4723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b="1" lang="en-GB" sz="2500"/>
              <a:t>Service rating and opinions</a:t>
            </a:r>
            <a:endParaRPr b="1" sz="2500"/>
          </a:p>
          <a:p>
            <a:pPr indent="-381000" lvl="0" marL="457200" rtl="0" algn="l">
              <a:spcBef>
                <a:spcPts val="1000"/>
              </a:spcBef>
              <a:spcAft>
                <a:spcPts val="0"/>
              </a:spcAft>
              <a:buSzPts val="2400"/>
              <a:buChar char="-"/>
            </a:pPr>
            <a:r>
              <a:rPr lang="en-GB" sz="2400"/>
              <a:t>Only used resources can be rated</a:t>
            </a:r>
            <a:endParaRPr sz="2400"/>
          </a:p>
          <a:p>
            <a:pPr indent="-381000" lvl="0" marL="457200" rtl="0" algn="l">
              <a:spcBef>
                <a:spcPts val="0"/>
              </a:spcBef>
              <a:spcAft>
                <a:spcPts val="0"/>
              </a:spcAft>
              <a:buSzPts val="2400"/>
              <a:buChar char="-"/>
            </a:pPr>
            <a:r>
              <a:rPr lang="en-GB" sz="2400"/>
              <a:t>To rate resources -&gt; add them to your Project </a:t>
            </a:r>
            <a:endParaRPr sz="2400"/>
          </a:p>
          <a:p>
            <a:pPr indent="-393700" lvl="0" marL="457200" rtl="0" algn="l">
              <a:spcBef>
                <a:spcPts val="0"/>
              </a:spcBef>
              <a:spcAft>
                <a:spcPts val="0"/>
              </a:spcAft>
              <a:buSzPts val="2600"/>
              <a:buChar char="-"/>
            </a:pPr>
            <a:r>
              <a:rPr lang="en-GB" sz="2400"/>
              <a:t>User ratings are used to measure quality of the service </a:t>
            </a:r>
            <a:r>
              <a:rPr lang="en-GB" sz="2400"/>
              <a:t>delivered by the provider </a:t>
            </a:r>
            <a:r>
              <a:rPr lang="en-GB" sz="2400"/>
              <a:t> </a:t>
            </a:r>
            <a:r>
              <a:rPr lang="en-GB" sz="2600"/>
              <a:t> </a:t>
            </a:r>
            <a:endParaRPr sz="2600"/>
          </a:p>
        </p:txBody>
      </p:sp>
      <p:pic>
        <p:nvPicPr>
          <p:cNvPr id="201" name="Google Shape;201;p30"/>
          <p:cNvPicPr preferRelativeResize="0"/>
          <p:nvPr/>
        </p:nvPicPr>
        <p:blipFill>
          <a:blip r:embed="rId3">
            <a:alphaModFix/>
          </a:blip>
          <a:stretch>
            <a:fillRect/>
          </a:stretch>
        </p:blipFill>
        <p:spPr>
          <a:xfrm>
            <a:off x="5365400" y="1453632"/>
            <a:ext cx="6367194" cy="4800589"/>
          </a:xfrm>
          <a:prstGeom prst="rect">
            <a:avLst/>
          </a:prstGeom>
          <a:noFill/>
          <a:ln>
            <a:noFill/>
          </a:ln>
        </p:spPr>
      </p:pic>
      <p:sp>
        <p:nvSpPr>
          <p:cNvPr id="202" name="Google Shape;202;p30"/>
          <p:cNvSpPr/>
          <p:nvPr/>
        </p:nvSpPr>
        <p:spPr>
          <a:xfrm>
            <a:off x="5150273" y="5739475"/>
            <a:ext cx="1655457" cy="540503"/>
          </a:xfrm>
          <a:custGeom>
            <a:rect b="b" l="l" r="r" t="t"/>
            <a:pathLst>
              <a:path extrusionOk="0" h="46878" w="88705">
                <a:moveTo>
                  <a:pt x="50522" y="9460"/>
                </a:moveTo>
                <a:cubicBezTo>
                  <a:pt x="35895" y="9460"/>
                  <a:pt x="18529" y="4736"/>
                  <a:pt x="6829" y="13514"/>
                </a:cubicBezTo>
                <a:cubicBezTo>
                  <a:pt x="846" y="18003"/>
                  <a:pt x="-2514" y="30296"/>
                  <a:pt x="2775" y="35585"/>
                </a:cubicBezTo>
                <a:cubicBezTo>
                  <a:pt x="15082" y="47892"/>
                  <a:pt x="37058" y="48455"/>
                  <a:pt x="54126" y="45045"/>
                </a:cubicBezTo>
                <a:cubicBezTo>
                  <a:pt x="65019" y="42868"/>
                  <a:pt x="78706" y="45244"/>
                  <a:pt x="86558" y="37387"/>
                </a:cubicBezTo>
                <a:cubicBezTo>
                  <a:pt x="94075" y="29864"/>
                  <a:pt x="79462" y="15381"/>
                  <a:pt x="70342" y="9910"/>
                </a:cubicBezTo>
                <a:cubicBezTo>
                  <a:pt x="65792" y="7180"/>
                  <a:pt x="60674" y="5526"/>
                  <a:pt x="55928" y="3153"/>
                </a:cubicBezTo>
                <a:cubicBezTo>
                  <a:pt x="54177" y="2277"/>
                  <a:pt x="50973" y="1958"/>
                  <a:pt x="50973" y="0"/>
                </a:cubicBezTo>
              </a:path>
            </a:pathLst>
          </a:custGeom>
          <a:noFill/>
          <a:ln cap="flat" cmpd="sng" w="28575">
            <a:solidFill>
              <a:srgbClr val="FFD966"/>
            </a:solidFill>
            <a:prstDash val="solid"/>
            <a:round/>
            <a:headEnd len="med" w="med" type="none"/>
            <a:tailEnd len="med" w="med" type="none"/>
          </a:ln>
        </p:spPr>
      </p:sp>
      <p:pic>
        <p:nvPicPr>
          <p:cNvPr id="203" name="Google Shape;203;p30"/>
          <p:cNvPicPr preferRelativeResize="0"/>
          <p:nvPr/>
        </p:nvPicPr>
        <p:blipFill>
          <a:blip r:embed="rId4">
            <a:alphaModFix/>
          </a:blip>
          <a:stretch>
            <a:fillRect/>
          </a:stretch>
        </p:blipFill>
        <p:spPr>
          <a:xfrm>
            <a:off x="8446775" y="2939601"/>
            <a:ext cx="5085899" cy="3832124"/>
          </a:xfrm>
          <a:prstGeom prst="rect">
            <a:avLst/>
          </a:prstGeom>
          <a:noFill/>
          <a:ln cap="flat" cmpd="sng" w="19050">
            <a:solidFill>
              <a:schemeClr val="dk2"/>
            </a:solidFill>
            <a:prstDash val="solid"/>
            <a:round/>
            <a:headEnd len="sm" w="sm" type="none"/>
            <a:tailEnd len="sm" w="sm" type="none"/>
          </a:ln>
        </p:spPr>
      </p:pic>
      <p:sp>
        <p:nvSpPr>
          <p:cNvPr id="204" name="Google Shape;204;p30"/>
          <p:cNvSpPr/>
          <p:nvPr/>
        </p:nvSpPr>
        <p:spPr>
          <a:xfrm rot="-9294604">
            <a:off x="7016286" y="5655052"/>
            <a:ext cx="1149248" cy="1075530"/>
          </a:xfrm>
          <a:custGeom>
            <a:rect b="b" l="l" r="r" t="t"/>
            <a:pathLst>
              <a:path extrusionOk="0" h="44810" w="53893">
                <a:moveTo>
                  <a:pt x="0" y="44810"/>
                </a:moveTo>
                <a:cubicBezTo>
                  <a:pt x="0" y="29102"/>
                  <a:pt x="10437" y="12338"/>
                  <a:pt x="23854" y="4170"/>
                </a:cubicBezTo>
                <a:cubicBezTo>
                  <a:pt x="32411" y="-1039"/>
                  <a:pt x="46806" y="-2026"/>
                  <a:pt x="53893" y="5053"/>
                </a:cubicBezTo>
              </a:path>
            </a:pathLst>
          </a:custGeom>
          <a:noFill/>
          <a:ln cap="flat" cmpd="sng" w="28575">
            <a:solidFill>
              <a:schemeClr val="accent4"/>
            </a:solidFill>
            <a:prstDash val="solid"/>
            <a:round/>
            <a:headEnd len="med" w="med" type="none"/>
            <a:tailEnd len="med" w="med" type="none"/>
          </a:ln>
        </p:spPr>
      </p:sp>
      <p:sp>
        <p:nvSpPr>
          <p:cNvPr id="205" name="Google Shape;205;p30"/>
          <p:cNvSpPr/>
          <p:nvPr/>
        </p:nvSpPr>
        <p:spPr>
          <a:xfrm flipH="1" rot="8596862">
            <a:off x="8480294" y="5891217"/>
            <a:ext cx="103971" cy="234964"/>
          </a:xfrm>
          <a:custGeom>
            <a:rect b="b" l="l" r="r" t="t"/>
            <a:pathLst>
              <a:path extrusionOk="0" h="11485" w="3534">
                <a:moveTo>
                  <a:pt x="3534" y="11485"/>
                </a:moveTo>
                <a:cubicBezTo>
                  <a:pt x="2434" y="7634"/>
                  <a:pt x="1792" y="3582"/>
                  <a:pt x="0" y="0"/>
                </a:cubicBezTo>
              </a:path>
            </a:pathLst>
          </a:custGeom>
          <a:noFill/>
          <a:ln cap="flat" cmpd="sng" w="28575">
            <a:solidFill>
              <a:schemeClr val="accent4"/>
            </a:solidFill>
            <a:prstDash val="solid"/>
            <a:round/>
            <a:headEnd len="med" w="med" type="none"/>
            <a:tailEnd len="med" w="med" type="none"/>
          </a:ln>
        </p:spPr>
      </p:sp>
      <p:sp>
        <p:nvSpPr>
          <p:cNvPr id="206" name="Google Shape;206;p30"/>
          <p:cNvSpPr/>
          <p:nvPr/>
        </p:nvSpPr>
        <p:spPr>
          <a:xfrm flipH="1" rot="8596862">
            <a:off x="8153584" y="5961379"/>
            <a:ext cx="428886" cy="31506"/>
          </a:xfrm>
          <a:custGeom>
            <a:rect b="b" l="l" r="r" t="t"/>
            <a:pathLst>
              <a:path extrusionOk="0" h="1540" w="14578">
                <a:moveTo>
                  <a:pt x="14578" y="214"/>
                </a:moveTo>
                <a:cubicBezTo>
                  <a:pt x="9699" y="214"/>
                  <a:pt x="4364" y="-643"/>
                  <a:pt x="0" y="1540"/>
                </a:cubicBezTo>
              </a:path>
            </a:pathLst>
          </a:custGeom>
          <a:noFill/>
          <a:ln cap="flat" cmpd="sng" w="28575">
            <a:solidFill>
              <a:schemeClr val="accent4"/>
            </a:solidFill>
            <a:prstDash val="solid"/>
            <a:round/>
            <a:headEnd len="med" w="med" type="none"/>
            <a:tailEnd len="med" w="med" type="none"/>
          </a:ln>
        </p:spPr>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1"/>
          <p:cNvSpPr txBox="1"/>
          <p:nvPr>
            <p:ph type="title"/>
          </p:nvPr>
        </p:nvSpPr>
        <p:spPr>
          <a:xfrm>
            <a:off x="3737428" y="690432"/>
            <a:ext cx="7815600" cy="61080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Clr>
                <a:srgbClr val="07407B"/>
              </a:buClr>
              <a:buSzPts val="4140"/>
              <a:buFont typeface="Calibri"/>
              <a:buNone/>
            </a:pPr>
            <a:r>
              <a:rPr lang="en-GB" sz="4140"/>
              <a:t>Feedback mechanisms</a:t>
            </a:r>
            <a:endParaRPr/>
          </a:p>
        </p:txBody>
      </p:sp>
      <p:sp>
        <p:nvSpPr>
          <p:cNvPr id="212" name="Google Shape;212;p31"/>
          <p:cNvSpPr txBox="1"/>
          <p:nvPr>
            <p:ph idx="1" type="body"/>
          </p:nvPr>
        </p:nvSpPr>
        <p:spPr>
          <a:xfrm>
            <a:off x="677000" y="1682225"/>
            <a:ext cx="4917000" cy="4723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b="1" lang="en-GB" sz="2500"/>
              <a:t>Features’ feedback</a:t>
            </a:r>
            <a:endParaRPr sz="2500"/>
          </a:p>
          <a:p>
            <a:pPr indent="-342900" lvl="0" marL="457200" rtl="0" algn="l">
              <a:spcBef>
                <a:spcPts val="1000"/>
              </a:spcBef>
              <a:spcAft>
                <a:spcPts val="0"/>
              </a:spcAft>
              <a:buSzPts val="1800"/>
              <a:buChar char="-"/>
            </a:pPr>
            <a:r>
              <a:rPr lang="en-GB" sz="2500"/>
              <a:t>To measure user satisfaction for the newly developed EOSC Portal features, feedback collection mechanism is employed at the end of the feature tour guide</a:t>
            </a:r>
            <a:endParaRPr sz="2500"/>
          </a:p>
          <a:p>
            <a:pPr indent="-323850" lvl="0" marL="457200" rtl="0" algn="l">
              <a:spcBef>
                <a:spcPts val="0"/>
              </a:spcBef>
              <a:spcAft>
                <a:spcPts val="0"/>
              </a:spcAft>
              <a:buSzPts val="1500"/>
              <a:buChar char="-"/>
            </a:pPr>
            <a:r>
              <a:rPr lang="en-GB" sz="2500"/>
              <a:t>You can rate features and suggest changes for the Portal developers  </a:t>
            </a:r>
            <a:endParaRPr sz="2500"/>
          </a:p>
          <a:p>
            <a:pPr indent="-323850" lvl="0" marL="457200" rtl="0" algn="l">
              <a:spcBef>
                <a:spcPts val="0"/>
              </a:spcBef>
              <a:spcAft>
                <a:spcPts val="0"/>
              </a:spcAft>
              <a:buSzPts val="1500"/>
              <a:buChar char="-"/>
            </a:pPr>
            <a:r>
              <a:rPr lang="en-GB" sz="2500"/>
              <a:t>Create the portal with us!</a:t>
            </a:r>
            <a:endParaRPr sz="2500"/>
          </a:p>
          <a:p>
            <a:pPr indent="0" lvl="0" marL="0" rtl="0" algn="l">
              <a:spcBef>
                <a:spcPts val="1000"/>
              </a:spcBef>
              <a:spcAft>
                <a:spcPts val="0"/>
              </a:spcAft>
              <a:buNone/>
            </a:pPr>
            <a:r>
              <a:rPr lang="en-GB" sz="2500"/>
              <a:t> </a:t>
            </a:r>
            <a:endParaRPr sz="2500"/>
          </a:p>
        </p:txBody>
      </p:sp>
      <p:pic>
        <p:nvPicPr>
          <p:cNvPr id="213" name="Google Shape;213;p31"/>
          <p:cNvPicPr preferRelativeResize="0"/>
          <p:nvPr/>
        </p:nvPicPr>
        <p:blipFill>
          <a:blip r:embed="rId3">
            <a:alphaModFix/>
          </a:blip>
          <a:stretch>
            <a:fillRect/>
          </a:stretch>
        </p:blipFill>
        <p:spPr>
          <a:xfrm>
            <a:off x="5742850" y="1792625"/>
            <a:ext cx="5409815" cy="425549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2"/>
          <p:cNvSpPr txBox="1"/>
          <p:nvPr>
            <p:ph type="title"/>
          </p:nvPr>
        </p:nvSpPr>
        <p:spPr>
          <a:xfrm>
            <a:off x="3737428" y="690432"/>
            <a:ext cx="7815600" cy="6108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r>
              <a:rPr lang="en-GB" sz="4140"/>
              <a:t>Feedback mechanisms</a:t>
            </a:r>
            <a:endParaRPr/>
          </a:p>
        </p:txBody>
      </p:sp>
      <p:sp>
        <p:nvSpPr>
          <p:cNvPr id="220" name="Google Shape;220;p32"/>
          <p:cNvSpPr txBox="1"/>
          <p:nvPr>
            <p:ph idx="1" type="body"/>
          </p:nvPr>
        </p:nvSpPr>
        <p:spPr>
          <a:xfrm>
            <a:off x="676998" y="1673225"/>
            <a:ext cx="3598200" cy="4351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b="1" lang="en-GB" sz="2500"/>
              <a:t>General EOSC Portal feedback mechanism </a:t>
            </a:r>
            <a:endParaRPr b="1" sz="2500"/>
          </a:p>
          <a:p>
            <a:pPr indent="-298450" lvl="0" marL="457200" rtl="0" algn="l">
              <a:spcBef>
                <a:spcPts val="1000"/>
              </a:spcBef>
              <a:spcAft>
                <a:spcPts val="0"/>
              </a:spcAft>
              <a:buSzPts val="1100"/>
              <a:buChar char="•"/>
            </a:pPr>
            <a:r>
              <a:rPr lang="en-GB" sz="2100"/>
              <a:t>“Provide feedback” ribbon</a:t>
            </a:r>
            <a:endParaRPr sz="2100"/>
          </a:p>
          <a:p>
            <a:pPr indent="-298450" lvl="0" marL="457200" rtl="0" algn="l">
              <a:spcBef>
                <a:spcPts val="0"/>
              </a:spcBef>
              <a:spcAft>
                <a:spcPts val="0"/>
              </a:spcAft>
              <a:buSzPts val="1100"/>
              <a:buChar char="•"/>
            </a:pPr>
            <a:r>
              <a:rPr lang="en-GB" sz="2100"/>
              <a:t>If you have any suggestions for the EOSC Portal development, operational procedures, resource catalogue quality or EOSC in general you can express them directly in the Portal</a:t>
            </a:r>
            <a:endParaRPr sz="2100"/>
          </a:p>
        </p:txBody>
      </p:sp>
      <p:pic>
        <p:nvPicPr>
          <p:cNvPr id="221" name="Google Shape;221;p32"/>
          <p:cNvPicPr preferRelativeResize="0"/>
          <p:nvPr/>
        </p:nvPicPr>
        <p:blipFill>
          <a:blip r:embed="rId3">
            <a:alphaModFix/>
          </a:blip>
          <a:stretch>
            <a:fillRect/>
          </a:stretch>
        </p:blipFill>
        <p:spPr>
          <a:xfrm>
            <a:off x="10206650" y="2179450"/>
            <a:ext cx="1638300" cy="3390900"/>
          </a:xfrm>
          <a:prstGeom prst="rect">
            <a:avLst/>
          </a:prstGeom>
          <a:noFill/>
          <a:ln>
            <a:noFill/>
          </a:ln>
        </p:spPr>
      </p:pic>
      <p:pic>
        <p:nvPicPr>
          <p:cNvPr id="222" name="Google Shape;222;p32"/>
          <p:cNvPicPr preferRelativeResize="0"/>
          <p:nvPr/>
        </p:nvPicPr>
        <p:blipFill>
          <a:blip r:embed="rId4">
            <a:alphaModFix/>
          </a:blip>
          <a:stretch>
            <a:fillRect/>
          </a:stretch>
        </p:blipFill>
        <p:spPr>
          <a:xfrm>
            <a:off x="4420725" y="1516425"/>
            <a:ext cx="6430724" cy="471694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3"/>
          <p:cNvSpPr txBox="1"/>
          <p:nvPr>
            <p:ph idx="4294967295" type="dt"/>
          </p:nvPr>
        </p:nvSpPr>
        <p:spPr>
          <a:xfrm>
            <a:off x="10856913" y="6407150"/>
            <a:ext cx="133508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GB"/>
              <a:t>12/01/2021</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11"/>
          <p:cNvSpPr txBox="1"/>
          <p:nvPr>
            <p:ph type="title"/>
          </p:nvPr>
        </p:nvSpPr>
        <p:spPr>
          <a:xfrm>
            <a:off x="3737428" y="690432"/>
            <a:ext cx="7815600" cy="61080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Clr>
                <a:srgbClr val="07407B"/>
              </a:buClr>
              <a:buSzPts val="4140"/>
              <a:buFont typeface="Calibri"/>
              <a:buNone/>
            </a:pPr>
            <a:r>
              <a:rPr lang="en-GB" sz="4140"/>
              <a:t>Main functions</a:t>
            </a:r>
            <a:endParaRPr/>
          </a:p>
        </p:txBody>
      </p:sp>
      <p:sp>
        <p:nvSpPr>
          <p:cNvPr id="58" name="Google Shape;58;p11"/>
          <p:cNvSpPr txBox="1"/>
          <p:nvPr>
            <p:ph idx="1" type="body"/>
          </p:nvPr>
        </p:nvSpPr>
        <p:spPr>
          <a:xfrm>
            <a:off x="677008" y="1825625"/>
            <a:ext cx="10876200" cy="4351200"/>
          </a:xfrm>
          <a:prstGeom prst="rect">
            <a:avLst/>
          </a:prstGeom>
          <a:noFill/>
          <a:ln>
            <a:noFill/>
          </a:ln>
        </p:spPr>
        <p:txBody>
          <a:bodyPr anchorCtr="0" anchor="ctr" bIns="45700" lIns="91425" spcFirstLastPara="1" rIns="91425" wrap="square" tIns="45700">
            <a:noAutofit/>
          </a:bodyPr>
          <a:lstStyle/>
          <a:p>
            <a:pPr indent="0" lvl="0" marL="0" rtl="0" algn="l">
              <a:lnSpc>
                <a:spcPct val="150000"/>
              </a:lnSpc>
              <a:spcBef>
                <a:spcPts val="0"/>
              </a:spcBef>
              <a:spcAft>
                <a:spcPts val="0"/>
              </a:spcAft>
              <a:buNone/>
            </a:pPr>
            <a:r>
              <a:rPr lang="en-GB" sz="2100"/>
              <a:t>Gateway to EOSC Resources</a:t>
            </a:r>
            <a:endParaRPr sz="2100"/>
          </a:p>
          <a:p>
            <a:pPr indent="-349250" lvl="0" marL="457200" rtl="0" algn="l">
              <a:lnSpc>
                <a:spcPct val="90000"/>
              </a:lnSpc>
              <a:spcBef>
                <a:spcPts val="0"/>
              </a:spcBef>
              <a:spcAft>
                <a:spcPts val="0"/>
              </a:spcAft>
              <a:buSzPts val="1900"/>
              <a:buChar char="-"/>
            </a:pPr>
            <a:r>
              <a:rPr lang="en-GB" sz="1900"/>
              <a:t>271</a:t>
            </a:r>
            <a:r>
              <a:rPr lang="en-GB" sz="1900"/>
              <a:t> categorised</a:t>
            </a:r>
            <a:r>
              <a:rPr lang="en-GB" sz="1900"/>
              <a:t> and well described, research supporting, resources</a:t>
            </a:r>
            <a:endParaRPr sz="1900"/>
          </a:p>
          <a:p>
            <a:pPr indent="-349250" lvl="0" marL="457200" rtl="0" algn="l">
              <a:lnSpc>
                <a:spcPct val="90000"/>
              </a:lnSpc>
              <a:spcBef>
                <a:spcPts val="0"/>
              </a:spcBef>
              <a:spcAft>
                <a:spcPts val="0"/>
              </a:spcAft>
              <a:buSzPts val="1900"/>
              <a:buChar char="-"/>
            </a:pPr>
            <a:r>
              <a:rPr lang="en-GB" sz="1900"/>
              <a:t>Generic resources along with specialised, thematic services </a:t>
            </a:r>
            <a:r>
              <a:rPr lang="en-GB" sz="1900" u="sng"/>
              <a:t>(both physical and digital)</a:t>
            </a:r>
            <a:endParaRPr sz="1900" u="sng"/>
          </a:p>
          <a:p>
            <a:pPr indent="-349250" lvl="0" marL="457200" rtl="0" algn="l">
              <a:lnSpc>
                <a:spcPct val="90000"/>
              </a:lnSpc>
              <a:spcBef>
                <a:spcPts val="0"/>
              </a:spcBef>
              <a:spcAft>
                <a:spcPts val="0"/>
              </a:spcAft>
              <a:buSzPts val="1900"/>
              <a:buChar char="-"/>
            </a:pPr>
            <a:r>
              <a:rPr lang="en-GB" sz="1900"/>
              <a:t>Solutions developed</a:t>
            </a:r>
            <a:r>
              <a:rPr lang="en-GB" sz="1900"/>
              <a:t> for all branches of science</a:t>
            </a:r>
            <a:endParaRPr sz="1900"/>
          </a:p>
          <a:p>
            <a:pPr indent="-349250" lvl="0" marL="457200" rtl="0" algn="l">
              <a:lnSpc>
                <a:spcPct val="90000"/>
              </a:lnSpc>
              <a:spcBef>
                <a:spcPts val="0"/>
              </a:spcBef>
              <a:spcAft>
                <a:spcPts val="0"/>
              </a:spcAft>
              <a:buSzPts val="1900"/>
              <a:buChar char="-"/>
            </a:pPr>
            <a:r>
              <a:rPr lang="en-GB" sz="1900"/>
              <a:t>Resource offers tailored to specific use-cases</a:t>
            </a:r>
            <a:endParaRPr sz="1900"/>
          </a:p>
          <a:p>
            <a:pPr indent="-349250" lvl="0" marL="457200" rtl="0" algn="l">
              <a:lnSpc>
                <a:spcPct val="90000"/>
              </a:lnSpc>
              <a:spcBef>
                <a:spcPts val="0"/>
              </a:spcBef>
              <a:spcAft>
                <a:spcPts val="0"/>
              </a:spcAft>
              <a:buSzPts val="1900"/>
              <a:buChar char="-"/>
            </a:pPr>
            <a:r>
              <a:rPr lang="en-GB" sz="1900"/>
              <a:t>4 types of access mode</a:t>
            </a:r>
            <a:endParaRPr sz="1900"/>
          </a:p>
          <a:p>
            <a:pPr indent="-349250" lvl="0" marL="457200" rtl="0" algn="l">
              <a:lnSpc>
                <a:spcPct val="90000"/>
              </a:lnSpc>
              <a:spcBef>
                <a:spcPts val="0"/>
              </a:spcBef>
              <a:spcAft>
                <a:spcPts val="0"/>
              </a:spcAft>
              <a:buSzPts val="1900"/>
              <a:buChar char="-"/>
            </a:pPr>
            <a:r>
              <a:rPr lang="en-GB" sz="1900"/>
              <a:t>Composability of resources</a:t>
            </a:r>
            <a:endParaRPr sz="1900"/>
          </a:p>
          <a:p>
            <a:pPr indent="0" lvl="0" marL="457200" rtl="0" algn="l">
              <a:lnSpc>
                <a:spcPct val="90000"/>
              </a:lnSpc>
              <a:spcBef>
                <a:spcPts val="0"/>
              </a:spcBef>
              <a:spcAft>
                <a:spcPts val="0"/>
              </a:spcAft>
              <a:buNone/>
            </a:pPr>
            <a:r>
              <a:t/>
            </a:r>
            <a:endParaRPr sz="1900"/>
          </a:p>
          <a:p>
            <a:pPr indent="0" lvl="0" marL="0" rtl="0" algn="l">
              <a:lnSpc>
                <a:spcPct val="150000"/>
              </a:lnSpc>
              <a:spcBef>
                <a:spcPts val="0"/>
              </a:spcBef>
              <a:spcAft>
                <a:spcPts val="0"/>
              </a:spcAft>
              <a:buNone/>
            </a:pPr>
            <a:r>
              <a:rPr lang="en-GB" sz="2100"/>
              <a:t>Communication channel with EOSC Providers </a:t>
            </a:r>
            <a:r>
              <a:rPr lang="en-GB" sz="2100" u="sng"/>
              <a:t>and other EOSC stakeholders</a:t>
            </a:r>
            <a:endParaRPr sz="2100" u="sng"/>
          </a:p>
          <a:p>
            <a:pPr indent="-349250" lvl="0" marL="457200" rtl="0" algn="l">
              <a:lnSpc>
                <a:spcPct val="90000"/>
              </a:lnSpc>
              <a:spcBef>
                <a:spcPts val="0"/>
              </a:spcBef>
              <a:spcAft>
                <a:spcPts val="0"/>
              </a:spcAft>
              <a:buSzPts val="1900"/>
              <a:buChar char="-"/>
            </a:pPr>
            <a:r>
              <a:rPr lang="en-GB" sz="1900"/>
              <a:t>128 providers of different kinds (e-infrastructures, user communities, scientific </a:t>
            </a:r>
            <a:r>
              <a:rPr lang="en-GB" sz="1900"/>
              <a:t>institutions</a:t>
            </a:r>
            <a:r>
              <a:rPr lang="en-GB" sz="1900"/>
              <a:t>, etc.)</a:t>
            </a:r>
            <a:endParaRPr sz="1900"/>
          </a:p>
          <a:p>
            <a:pPr indent="-349250" lvl="0" marL="457200" rtl="0" algn="l">
              <a:lnSpc>
                <a:spcPct val="90000"/>
              </a:lnSpc>
              <a:spcBef>
                <a:spcPts val="0"/>
              </a:spcBef>
              <a:spcAft>
                <a:spcPts val="0"/>
              </a:spcAft>
              <a:buSzPts val="1900"/>
              <a:buChar char="-"/>
            </a:pPr>
            <a:r>
              <a:rPr lang="en-GB" sz="1900"/>
              <a:t>Direct communication with Providers</a:t>
            </a:r>
            <a:endParaRPr sz="1900"/>
          </a:p>
          <a:p>
            <a:pPr indent="-349250" lvl="0" marL="457200" rtl="0" algn="l">
              <a:lnSpc>
                <a:spcPct val="90000"/>
              </a:lnSpc>
              <a:spcBef>
                <a:spcPts val="0"/>
              </a:spcBef>
              <a:spcAft>
                <a:spcPts val="0"/>
              </a:spcAft>
              <a:buSzPts val="1900"/>
              <a:buChar char="-"/>
            </a:pPr>
            <a:r>
              <a:rPr lang="en-GB" sz="1900"/>
              <a:t>Possibility to request a new EOSC resource compositions or a new resources </a:t>
            </a:r>
            <a:endParaRPr sz="1900"/>
          </a:p>
          <a:p>
            <a:pPr indent="-349250" lvl="0" marL="457200" rtl="0" algn="l">
              <a:lnSpc>
                <a:spcPct val="90000"/>
              </a:lnSpc>
              <a:spcBef>
                <a:spcPts val="0"/>
              </a:spcBef>
              <a:spcAft>
                <a:spcPts val="0"/>
              </a:spcAft>
              <a:buSzPts val="1900"/>
              <a:buChar char="-"/>
            </a:pPr>
            <a:r>
              <a:rPr lang="en-GB" sz="1900"/>
              <a:t>User feedback and resource rating </a:t>
            </a:r>
            <a:endParaRPr sz="1900"/>
          </a:p>
          <a:p>
            <a:pPr indent="-349250" lvl="0" marL="457200" rtl="0" algn="l">
              <a:lnSpc>
                <a:spcPct val="90000"/>
              </a:lnSpc>
              <a:spcBef>
                <a:spcPts val="0"/>
              </a:spcBef>
              <a:spcAft>
                <a:spcPts val="0"/>
              </a:spcAft>
              <a:buSzPts val="1900"/>
              <a:buChar char="-"/>
            </a:pPr>
            <a:r>
              <a:rPr lang="en-GB" sz="1900"/>
              <a:t>User support from EOSC Providers and EOSC Experts</a:t>
            </a:r>
            <a:endParaRPr sz="1900"/>
          </a:p>
          <a:p>
            <a:pPr indent="-349250" lvl="0" marL="457200" rtl="0" algn="l">
              <a:lnSpc>
                <a:spcPct val="90000"/>
              </a:lnSpc>
              <a:spcBef>
                <a:spcPts val="0"/>
              </a:spcBef>
              <a:spcAft>
                <a:spcPts val="0"/>
              </a:spcAft>
              <a:buSzPts val="1900"/>
              <a:buChar char="-"/>
            </a:pPr>
            <a:r>
              <a:rPr lang="en-GB" sz="1900"/>
              <a:t>Support for individual</a:t>
            </a:r>
            <a:r>
              <a:rPr lang="en-GB" sz="1900"/>
              <a:t> use cases from EOSC Providers</a:t>
            </a:r>
            <a:endParaRPr sz="1900"/>
          </a:p>
          <a:p>
            <a:pPr indent="0" lvl="0" marL="0" rtl="0" algn="l">
              <a:lnSpc>
                <a:spcPct val="90000"/>
              </a:lnSpc>
              <a:spcBef>
                <a:spcPts val="100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2"/>
          <p:cNvSpPr txBox="1"/>
          <p:nvPr>
            <p:ph type="title"/>
          </p:nvPr>
        </p:nvSpPr>
        <p:spPr>
          <a:xfrm>
            <a:off x="3737428" y="690432"/>
            <a:ext cx="7815600" cy="61080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Clr>
                <a:srgbClr val="07407B"/>
              </a:buClr>
              <a:buSzPts val="4140"/>
              <a:buFont typeface="Calibri"/>
              <a:buNone/>
            </a:pPr>
            <a:r>
              <a:rPr lang="en-GB" sz="4140"/>
              <a:t>Please remember</a:t>
            </a:r>
            <a:endParaRPr/>
          </a:p>
        </p:txBody>
      </p:sp>
      <p:sp>
        <p:nvSpPr>
          <p:cNvPr id="64" name="Google Shape;64;p12"/>
          <p:cNvSpPr txBox="1"/>
          <p:nvPr>
            <p:ph idx="1" type="body"/>
          </p:nvPr>
        </p:nvSpPr>
        <p:spPr>
          <a:xfrm>
            <a:off x="677008" y="1825625"/>
            <a:ext cx="10876200" cy="4351200"/>
          </a:xfrm>
          <a:prstGeom prst="rect">
            <a:avLst/>
          </a:prstGeom>
          <a:noFill/>
          <a:ln>
            <a:noFill/>
          </a:ln>
        </p:spPr>
        <p:txBody>
          <a:bodyPr anchorCtr="0" anchor="ctr" bIns="45700" lIns="91425" spcFirstLastPara="1" rIns="91425" wrap="square" tIns="45700">
            <a:noAutofit/>
          </a:bodyPr>
          <a:lstStyle/>
          <a:p>
            <a:pPr indent="0" lvl="0" marL="457200" rtl="0" algn="ctr">
              <a:lnSpc>
                <a:spcPct val="200000"/>
              </a:lnSpc>
              <a:spcBef>
                <a:spcPts val="0"/>
              </a:spcBef>
              <a:spcAft>
                <a:spcPts val="0"/>
              </a:spcAft>
              <a:buNone/>
            </a:pPr>
            <a:r>
              <a:rPr lang="en-GB" sz="3300"/>
              <a:t>All interfaces and functionalities are meant to be </a:t>
            </a:r>
            <a:r>
              <a:rPr b="1" lang="en-GB" sz="3300"/>
              <a:t>user-driven</a:t>
            </a:r>
            <a:endParaRPr b="1" sz="3300"/>
          </a:p>
        </p:txBody>
      </p:sp>
      <p:sp>
        <p:nvSpPr>
          <p:cNvPr id="65" name="Google Shape;65;p12"/>
          <p:cNvSpPr/>
          <p:nvPr/>
        </p:nvSpPr>
        <p:spPr>
          <a:xfrm>
            <a:off x="5256134" y="3586800"/>
            <a:ext cx="2217625" cy="1171950"/>
          </a:xfrm>
          <a:custGeom>
            <a:rect b="b" l="l" r="r" t="t"/>
            <a:pathLst>
              <a:path extrusionOk="0" h="46878" w="88705">
                <a:moveTo>
                  <a:pt x="50522" y="9460"/>
                </a:moveTo>
                <a:cubicBezTo>
                  <a:pt x="35895" y="9460"/>
                  <a:pt x="18529" y="4736"/>
                  <a:pt x="6829" y="13514"/>
                </a:cubicBezTo>
                <a:cubicBezTo>
                  <a:pt x="846" y="18003"/>
                  <a:pt x="-2514" y="30296"/>
                  <a:pt x="2775" y="35585"/>
                </a:cubicBezTo>
                <a:cubicBezTo>
                  <a:pt x="15082" y="47892"/>
                  <a:pt x="37058" y="48455"/>
                  <a:pt x="54126" y="45045"/>
                </a:cubicBezTo>
                <a:cubicBezTo>
                  <a:pt x="65019" y="42868"/>
                  <a:pt x="78706" y="45244"/>
                  <a:pt x="86558" y="37387"/>
                </a:cubicBezTo>
                <a:cubicBezTo>
                  <a:pt x="94075" y="29864"/>
                  <a:pt x="79462" y="15381"/>
                  <a:pt x="70342" y="9910"/>
                </a:cubicBezTo>
                <a:cubicBezTo>
                  <a:pt x="65792" y="7180"/>
                  <a:pt x="60674" y="5526"/>
                  <a:pt x="55928" y="3153"/>
                </a:cubicBezTo>
                <a:cubicBezTo>
                  <a:pt x="54177" y="2277"/>
                  <a:pt x="50973" y="1958"/>
                  <a:pt x="50973" y="0"/>
                </a:cubicBezTo>
              </a:path>
            </a:pathLst>
          </a:custGeom>
          <a:noFill/>
          <a:ln cap="flat" cmpd="sng" w="38100">
            <a:solidFill>
              <a:srgbClr val="FFD966"/>
            </a:solidFill>
            <a:prstDash val="solid"/>
            <a:round/>
            <a:headEnd len="med" w="med" type="none"/>
            <a:tailEnd len="med" w="med" type="none"/>
          </a:ln>
        </p:spPr>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3"/>
          <p:cNvSpPr txBox="1"/>
          <p:nvPr>
            <p:ph type="title"/>
          </p:nvPr>
        </p:nvSpPr>
        <p:spPr>
          <a:xfrm>
            <a:off x="2188168" y="3123591"/>
            <a:ext cx="7815663" cy="61081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7407B"/>
              </a:buClr>
              <a:buSzPts val="3959"/>
              <a:buFont typeface="Calibri"/>
              <a:buNone/>
            </a:pPr>
            <a:r>
              <a:rPr lang="en-GB" sz="3959"/>
              <a:t>See if EOSC can offer you something you need - resource discovery</a:t>
            </a:r>
            <a:endParaRPr sz="3959"/>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4"/>
          <p:cNvSpPr txBox="1"/>
          <p:nvPr>
            <p:ph type="title"/>
          </p:nvPr>
        </p:nvSpPr>
        <p:spPr>
          <a:xfrm>
            <a:off x="3737428" y="690432"/>
            <a:ext cx="7815600" cy="61080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Clr>
                <a:srgbClr val="07407B"/>
              </a:buClr>
              <a:buSzPts val="4140"/>
              <a:buFont typeface="Calibri"/>
              <a:buNone/>
            </a:pPr>
            <a:r>
              <a:rPr lang="en-GB" sz="4100"/>
              <a:t>8 categories to start with...  </a:t>
            </a:r>
            <a:endParaRPr sz="4100"/>
          </a:p>
        </p:txBody>
      </p:sp>
      <p:pic>
        <p:nvPicPr>
          <p:cNvPr id="76" name="Google Shape;76;p14"/>
          <p:cNvPicPr preferRelativeResize="0"/>
          <p:nvPr/>
        </p:nvPicPr>
        <p:blipFill>
          <a:blip r:embed="rId3">
            <a:alphaModFix/>
          </a:blip>
          <a:stretch>
            <a:fillRect/>
          </a:stretch>
        </p:blipFill>
        <p:spPr>
          <a:xfrm>
            <a:off x="367778" y="2150509"/>
            <a:ext cx="5761100" cy="3377500"/>
          </a:xfrm>
          <a:prstGeom prst="rect">
            <a:avLst/>
          </a:prstGeom>
          <a:noFill/>
          <a:ln>
            <a:noFill/>
          </a:ln>
        </p:spPr>
      </p:pic>
      <p:pic>
        <p:nvPicPr>
          <p:cNvPr id="77" name="Google Shape;77;p14"/>
          <p:cNvPicPr preferRelativeResize="0"/>
          <p:nvPr/>
        </p:nvPicPr>
        <p:blipFill>
          <a:blip r:embed="rId4">
            <a:alphaModFix/>
          </a:blip>
          <a:stretch>
            <a:fillRect/>
          </a:stretch>
        </p:blipFill>
        <p:spPr>
          <a:xfrm>
            <a:off x="6573050" y="1874016"/>
            <a:ext cx="4979974" cy="3930463"/>
          </a:xfrm>
          <a:prstGeom prst="rect">
            <a:avLst/>
          </a:prstGeom>
          <a:noFill/>
          <a:ln>
            <a:noFill/>
          </a:ln>
        </p:spPr>
      </p:pic>
      <p:sp>
        <p:nvSpPr>
          <p:cNvPr id="78" name="Google Shape;78;p14"/>
          <p:cNvSpPr/>
          <p:nvPr/>
        </p:nvSpPr>
        <p:spPr>
          <a:xfrm>
            <a:off x="1704052" y="3071000"/>
            <a:ext cx="1764786" cy="1171950"/>
          </a:xfrm>
          <a:custGeom>
            <a:rect b="b" l="l" r="r" t="t"/>
            <a:pathLst>
              <a:path extrusionOk="0" h="46878" w="88705">
                <a:moveTo>
                  <a:pt x="50522" y="9460"/>
                </a:moveTo>
                <a:cubicBezTo>
                  <a:pt x="35895" y="9460"/>
                  <a:pt x="18529" y="4736"/>
                  <a:pt x="6829" y="13514"/>
                </a:cubicBezTo>
                <a:cubicBezTo>
                  <a:pt x="846" y="18003"/>
                  <a:pt x="-2514" y="30296"/>
                  <a:pt x="2775" y="35585"/>
                </a:cubicBezTo>
                <a:cubicBezTo>
                  <a:pt x="15082" y="47892"/>
                  <a:pt x="37058" y="48455"/>
                  <a:pt x="54126" y="45045"/>
                </a:cubicBezTo>
                <a:cubicBezTo>
                  <a:pt x="65019" y="42868"/>
                  <a:pt x="78706" y="45244"/>
                  <a:pt x="86558" y="37387"/>
                </a:cubicBezTo>
                <a:cubicBezTo>
                  <a:pt x="94075" y="29864"/>
                  <a:pt x="79462" y="15381"/>
                  <a:pt x="70342" y="9910"/>
                </a:cubicBezTo>
                <a:cubicBezTo>
                  <a:pt x="65792" y="7180"/>
                  <a:pt x="60674" y="5526"/>
                  <a:pt x="55928" y="3153"/>
                </a:cubicBezTo>
                <a:cubicBezTo>
                  <a:pt x="54177" y="2277"/>
                  <a:pt x="50973" y="1958"/>
                  <a:pt x="50973" y="0"/>
                </a:cubicBezTo>
              </a:path>
            </a:pathLst>
          </a:custGeom>
          <a:noFill/>
          <a:ln cap="flat" cmpd="sng" w="28575">
            <a:solidFill>
              <a:srgbClr val="FFD966"/>
            </a:solidFill>
            <a:prstDash val="solid"/>
            <a:round/>
            <a:headEnd len="med" w="med" type="none"/>
            <a:tailEnd len="med" w="med" type="none"/>
          </a:ln>
        </p:spPr>
      </p:sp>
      <p:sp>
        <p:nvSpPr>
          <p:cNvPr id="79" name="Google Shape;79;p14"/>
          <p:cNvSpPr/>
          <p:nvPr/>
        </p:nvSpPr>
        <p:spPr>
          <a:xfrm>
            <a:off x="7741426" y="1874025"/>
            <a:ext cx="873966" cy="276111"/>
          </a:xfrm>
          <a:custGeom>
            <a:rect b="b" l="l" r="r" t="t"/>
            <a:pathLst>
              <a:path extrusionOk="0" h="46878" w="88705">
                <a:moveTo>
                  <a:pt x="50522" y="9460"/>
                </a:moveTo>
                <a:cubicBezTo>
                  <a:pt x="35895" y="9460"/>
                  <a:pt x="18529" y="4736"/>
                  <a:pt x="6829" y="13514"/>
                </a:cubicBezTo>
                <a:cubicBezTo>
                  <a:pt x="846" y="18003"/>
                  <a:pt x="-2514" y="30296"/>
                  <a:pt x="2775" y="35585"/>
                </a:cubicBezTo>
                <a:cubicBezTo>
                  <a:pt x="15082" y="47892"/>
                  <a:pt x="37058" y="48455"/>
                  <a:pt x="54126" y="45045"/>
                </a:cubicBezTo>
                <a:cubicBezTo>
                  <a:pt x="65019" y="42868"/>
                  <a:pt x="78706" y="45244"/>
                  <a:pt x="86558" y="37387"/>
                </a:cubicBezTo>
                <a:cubicBezTo>
                  <a:pt x="94075" y="29864"/>
                  <a:pt x="79462" y="15381"/>
                  <a:pt x="70342" y="9910"/>
                </a:cubicBezTo>
                <a:cubicBezTo>
                  <a:pt x="65792" y="7180"/>
                  <a:pt x="60674" y="5526"/>
                  <a:pt x="55928" y="3153"/>
                </a:cubicBezTo>
                <a:cubicBezTo>
                  <a:pt x="54177" y="2277"/>
                  <a:pt x="50973" y="1958"/>
                  <a:pt x="50973" y="0"/>
                </a:cubicBezTo>
              </a:path>
            </a:pathLst>
          </a:custGeom>
          <a:noFill/>
          <a:ln cap="flat" cmpd="sng" w="28575">
            <a:solidFill>
              <a:srgbClr val="FFD966"/>
            </a:solidFill>
            <a:prstDash val="solid"/>
            <a:round/>
            <a:headEnd len="med" w="med" type="none"/>
            <a:tailEnd len="med" w="med" type="none"/>
          </a:ln>
        </p:spPr>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5"/>
          <p:cNvSpPr txBox="1"/>
          <p:nvPr>
            <p:ph type="title"/>
          </p:nvPr>
        </p:nvSpPr>
        <p:spPr>
          <a:xfrm>
            <a:off x="3737428" y="690432"/>
            <a:ext cx="7815600" cy="61080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Clr>
                <a:srgbClr val="07407B"/>
              </a:buClr>
              <a:buSzPts val="4140"/>
              <a:buFont typeface="Calibri"/>
              <a:buNone/>
            </a:pPr>
            <a:r>
              <a:rPr lang="en-GB" sz="4100"/>
              <a:t>Discovery functionalities 1/4</a:t>
            </a:r>
            <a:endParaRPr sz="4100"/>
          </a:p>
        </p:txBody>
      </p:sp>
      <p:sp>
        <p:nvSpPr>
          <p:cNvPr id="85" name="Google Shape;85;p15"/>
          <p:cNvSpPr txBox="1"/>
          <p:nvPr>
            <p:ph idx="1" type="body"/>
          </p:nvPr>
        </p:nvSpPr>
        <p:spPr>
          <a:xfrm>
            <a:off x="657903" y="1825650"/>
            <a:ext cx="7116900" cy="4351200"/>
          </a:xfrm>
          <a:prstGeom prst="rect">
            <a:avLst/>
          </a:prstGeom>
        </p:spPr>
        <p:txBody>
          <a:bodyPr anchorCtr="0" anchor="ctr" bIns="45700" lIns="91425" spcFirstLastPara="1" rIns="91425" wrap="square" tIns="45700">
            <a:noAutofit/>
          </a:bodyPr>
          <a:lstStyle/>
          <a:p>
            <a:pPr indent="0" lvl="0" marL="0" rtl="0" algn="l">
              <a:spcBef>
                <a:spcPts val="1000"/>
              </a:spcBef>
              <a:spcAft>
                <a:spcPts val="0"/>
              </a:spcAft>
              <a:buNone/>
            </a:pPr>
            <a:r>
              <a:rPr b="1" lang="en-GB" sz="2500"/>
              <a:t>New resource layout focused at </a:t>
            </a:r>
            <a:r>
              <a:rPr b="1" lang="en-GB" sz="2500"/>
              <a:t>user perception and </a:t>
            </a:r>
            <a:r>
              <a:rPr b="1" lang="en-GB" sz="2500"/>
              <a:t>information clarity</a:t>
            </a:r>
            <a:endParaRPr b="1" sz="2500"/>
          </a:p>
          <a:p>
            <a:pPr indent="-342900" lvl="0" marL="457200" rtl="0" algn="l">
              <a:spcBef>
                <a:spcPts val="0"/>
              </a:spcBef>
              <a:spcAft>
                <a:spcPts val="0"/>
              </a:spcAft>
              <a:buSzPts val="1800"/>
              <a:buChar char="•"/>
            </a:pPr>
            <a:r>
              <a:rPr lang="en-GB" sz="1800"/>
              <a:t>L</a:t>
            </a:r>
            <a:r>
              <a:rPr lang="en-GB" sz="1800"/>
              <a:t>ayout designed to promote the data crucial to assess the resource </a:t>
            </a:r>
            <a:endParaRPr sz="1800"/>
          </a:p>
          <a:p>
            <a:pPr indent="-342900" lvl="0" marL="457200" rtl="0" algn="l">
              <a:spcBef>
                <a:spcPts val="0"/>
              </a:spcBef>
              <a:spcAft>
                <a:spcPts val="0"/>
              </a:spcAft>
              <a:buSzPts val="1800"/>
              <a:buChar char="•"/>
            </a:pPr>
            <a:r>
              <a:rPr lang="en-GB" sz="1800"/>
              <a:t>More informative resource description (incorporation of the new RDT version) </a:t>
            </a:r>
            <a:endParaRPr sz="1800"/>
          </a:p>
          <a:p>
            <a:pPr indent="0" lvl="0" marL="0" rtl="0" algn="l">
              <a:spcBef>
                <a:spcPts val="1000"/>
              </a:spcBef>
              <a:spcAft>
                <a:spcPts val="0"/>
              </a:spcAft>
              <a:buNone/>
            </a:pPr>
            <a:r>
              <a:rPr lang="en-GB" sz="2500"/>
              <a:t>Tour guide to present and explain new layout</a:t>
            </a:r>
            <a:endParaRPr sz="2500"/>
          </a:p>
          <a:p>
            <a:pPr indent="-342900" lvl="0" marL="457200" rtl="0" algn="l">
              <a:spcBef>
                <a:spcPts val="0"/>
              </a:spcBef>
              <a:spcAft>
                <a:spcPts val="0"/>
              </a:spcAft>
              <a:buSzPts val="1800"/>
              <a:buChar char="•"/>
            </a:pPr>
            <a:r>
              <a:rPr lang="en-GB" sz="1800"/>
              <a:t>Resource header</a:t>
            </a:r>
            <a:endParaRPr sz="1800"/>
          </a:p>
          <a:p>
            <a:pPr indent="-342900" lvl="0" marL="457200" rtl="0" algn="l">
              <a:spcBef>
                <a:spcPts val="0"/>
              </a:spcBef>
              <a:spcAft>
                <a:spcPts val="0"/>
              </a:spcAft>
              <a:buSzPts val="1800"/>
              <a:buChar char="•"/>
            </a:pPr>
            <a:r>
              <a:rPr lang="en-GB" sz="1800"/>
              <a:t>Resource classification</a:t>
            </a:r>
            <a:endParaRPr sz="1800"/>
          </a:p>
          <a:p>
            <a:pPr indent="-342900" lvl="0" marL="457200" rtl="0" algn="l">
              <a:spcBef>
                <a:spcPts val="0"/>
              </a:spcBef>
              <a:spcAft>
                <a:spcPts val="0"/>
              </a:spcAft>
              <a:buSzPts val="1800"/>
              <a:buChar char="•"/>
            </a:pPr>
            <a:r>
              <a:rPr lang="en-GB" sz="1800"/>
              <a:t>About section</a:t>
            </a:r>
            <a:endParaRPr sz="1800"/>
          </a:p>
          <a:p>
            <a:pPr indent="-342900" lvl="0" marL="457200" rtl="0" algn="l">
              <a:spcBef>
                <a:spcPts val="0"/>
              </a:spcBef>
              <a:spcAft>
                <a:spcPts val="0"/>
              </a:spcAft>
              <a:buSzPts val="1800"/>
              <a:buChar char="•"/>
            </a:pPr>
            <a:r>
              <a:rPr lang="en-GB" sz="1800"/>
              <a:t>Details</a:t>
            </a:r>
            <a:endParaRPr sz="1800"/>
          </a:p>
          <a:p>
            <a:pPr indent="-342900" lvl="0" marL="457200" rtl="0" algn="l">
              <a:spcBef>
                <a:spcPts val="0"/>
              </a:spcBef>
              <a:spcAft>
                <a:spcPts val="0"/>
              </a:spcAft>
              <a:buSzPts val="1800"/>
              <a:buChar char="•"/>
            </a:pPr>
            <a:r>
              <a:rPr lang="en-GB" sz="1800"/>
              <a:t>Reviews</a:t>
            </a:r>
            <a:endParaRPr sz="1800"/>
          </a:p>
          <a:p>
            <a:pPr indent="-342900" lvl="0" marL="457200" rtl="0" algn="l">
              <a:spcBef>
                <a:spcPts val="0"/>
              </a:spcBef>
              <a:spcAft>
                <a:spcPts val="0"/>
              </a:spcAft>
              <a:buSzPts val="1800"/>
              <a:buChar char="•"/>
            </a:pPr>
            <a:r>
              <a:rPr lang="en-GB" sz="1800"/>
              <a:t>Resource offers</a:t>
            </a:r>
            <a:endParaRPr sz="1800"/>
          </a:p>
          <a:p>
            <a:pPr indent="0" lvl="0" marL="0" rtl="0" algn="l">
              <a:spcBef>
                <a:spcPts val="0"/>
              </a:spcBef>
              <a:spcAft>
                <a:spcPts val="0"/>
              </a:spcAft>
              <a:buNone/>
            </a:pPr>
            <a:r>
              <a:t/>
            </a:r>
            <a:endParaRPr sz="1800"/>
          </a:p>
        </p:txBody>
      </p:sp>
      <p:pic>
        <p:nvPicPr>
          <p:cNvPr id="86" name="Google Shape;86;p15"/>
          <p:cNvPicPr preferRelativeResize="0"/>
          <p:nvPr/>
        </p:nvPicPr>
        <p:blipFill>
          <a:blip r:embed="rId3">
            <a:alphaModFix/>
          </a:blip>
          <a:stretch>
            <a:fillRect/>
          </a:stretch>
        </p:blipFill>
        <p:spPr>
          <a:xfrm>
            <a:off x="8101474" y="1980287"/>
            <a:ext cx="3562951" cy="39247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6"/>
          <p:cNvSpPr txBox="1"/>
          <p:nvPr>
            <p:ph type="title"/>
          </p:nvPr>
        </p:nvSpPr>
        <p:spPr>
          <a:xfrm>
            <a:off x="3737428" y="690432"/>
            <a:ext cx="7815600" cy="6108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7407B"/>
              </a:buClr>
              <a:buSzPts val="4140"/>
              <a:buFont typeface="Calibri"/>
              <a:buNone/>
            </a:pPr>
            <a:r>
              <a:rPr lang="en-GB" sz="4100"/>
              <a:t>Discovery functionalities 2/4</a:t>
            </a:r>
            <a:endParaRPr sz="4100"/>
          </a:p>
        </p:txBody>
      </p:sp>
      <p:sp>
        <p:nvSpPr>
          <p:cNvPr id="92" name="Google Shape;92;p16"/>
          <p:cNvSpPr txBox="1"/>
          <p:nvPr>
            <p:ph idx="1" type="body"/>
          </p:nvPr>
        </p:nvSpPr>
        <p:spPr>
          <a:xfrm>
            <a:off x="657903" y="1825650"/>
            <a:ext cx="7116900" cy="4351200"/>
          </a:xfrm>
          <a:prstGeom prst="rect">
            <a:avLst/>
          </a:prstGeom>
        </p:spPr>
        <p:txBody>
          <a:bodyPr anchorCtr="0" anchor="ctr" bIns="45700" lIns="91425" spcFirstLastPara="1" rIns="91425" wrap="square" tIns="45700">
            <a:noAutofit/>
          </a:bodyPr>
          <a:lstStyle/>
          <a:p>
            <a:pPr indent="0" lvl="0" marL="0" rtl="0" algn="l">
              <a:spcBef>
                <a:spcPts val="1000"/>
              </a:spcBef>
              <a:spcAft>
                <a:spcPts val="0"/>
              </a:spcAft>
              <a:buNone/>
            </a:pPr>
            <a:r>
              <a:rPr lang="en-GB" sz="2500"/>
              <a:t>New resource layout focused at user perception and information clarity</a:t>
            </a:r>
            <a:endParaRPr sz="2500"/>
          </a:p>
          <a:p>
            <a:pPr indent="-342900" lvl="0" marL="457200" rtl="0" algn="l">
              <a:spcBef>
                <a:spcPts val="0"/>
              </a:spcBef>
              <a:spcAft>
                <a:spcPts val="0"/>
              </a:spcAft>
              <a:buSzPts val="1800"/>
              <a:buChar char="•"/>
            </a:pPr>
            <a:r>
              <a:rPr lang="en-GB" sz="1800"/>
              <a:t>Layout designed to promote the data crucial to assess the resource </a:t>
            </a:r>
            <a:endParaRPr sz="1800"/>
          </a:p>
          <a:p>
            <a:pPr indent="-342900" lvl="0" marL="457200" rtl="0" algn="l">
              <a:spcBef>
                <a:spcPts val="0"/>
              </a:spcBef>
              <a:spcAft>
                <a:spcPts val="0"/>
              </a:spcAft>
              <a:buSzPts val="1800"/>
              <a:buChar char="•"/>
            </a:pPr>
            <a:r>
              <a:rPr lang="en-GB" sz="1800"/>
              <a:t>More informative resource description (incorporation of a new RDT version) </a:t>
            </a:r>
            <a:endParaRPr sz="1800"/>
          </a:p>
          <a:p>
            <a:pPr indent="0" lvl="0" marL="0" rtl="0" algn="l">
              <a:spcBef>
                <a:spcPts val="1000"/>
              </a:spcBef>
              <a:spcAft>
                <a:spcPts val="0"/>
              </a:spcAft>
              <a:buNone/>
            </a:pPr>
            <a:r>
              <a:rPr b="1" lang="en-GB" sz="2500"/>
              <a:t>Tour guide to present and explain new layout</a:t>
            </a:r>
            <a:endParaRPr b="1" sz="2500"/>
          </a:p>
          <a:p>
            <a:pPr indent="-342900" lvl="0" marL="457200" rtl="0" algn="l">
              <a:spcBef>
                <a:spcPts val="0"/>
              </a:spcBef>
              <a:spcAft>
                <a:spcPts val="0"/>
              </a:spcAft>
              <a:buSzPts val="1800"/>
              <a:buChar char="•"/>
            </a:pPr>
            <a:r>
              <a:rPr lang="en-GB" sz="1800"/>
              <a:t>Resource header</a:t>
            </a:r>
            <a:endParaRPr sz="1800"/>
          </a:p>
          <a:p>
            <a:pPr indent="-342900" lvl="0" marL="457200" rtl="0" algn="l">
              <a:spcBef>
                <a:spcPts val="0"/>
              </a:spcBef>
              <a:spcAft>
                <a:spcPts val="0"/>
              </a:spcAft>
              <a:buSzPts val="1800"/>
              <a:buChar char="•"/>
            </a:pPr>
            <a:r>
              <a:rPr lang="en-GB" sz="1800"/>
              <a:t>Resource classification</a:t>
            </a:r>
            <a:endParaRPr sz="1800"/>
          </a:p>
          <a:p>
            <a:pPr indent="-342900" lvl="0" marL="457200" rtl="0" algn="l">
              <a:spcBef>
                <a:spcPts val="0"/>
              </a:spcBef>
              <a:spcAft>
                <a:spcPts val="0"/>
              </a:spcAft>
              <a:buSzPts val="1800"/>
              <a:buChar char="•"/>
            </a:pPr>
            <a:r>
              <a:rPr lang="en-GB" sz="1800"/>
              <a:t>About section</a:t>
            </a:r>
            <a:endParaRPr sz="1800"/>
          </a:p>
          <a:p>
            <a:pPr indent="-342900" lvl="0" marL="457200" rtl="0" algn="l">
              <a:spcBef>
                <a:spcPts val="0"/>
              </a:spcBef>
              <a:spcAft>
                <a:spcPts val="0"/>
              </a:spcAft>
              <a:buSzPts val="1800"/>
              <a:buChar char="•"/>
            </a:pPr>
            <a:r>
              <a:rPr lang="en-GB" sz="1800"/>
              <a:t>Details</a:t>
            </a:r>
            <a:endParaRPr sz="1800"/>
          </a:p>
          <a:p>
            <a:pPr indent="-342900" lvl="0" marL="457200" rtl="0" algn="l">
              <a:spcBef>
                <a:spcPts val="0"/>
              </a:spcBef>
              <a:spcAft>
                <a:spcPts val="0"/>
              </a:spcAft>
              <a:buSzPts val="1800"/>
              <a:buChar char="•"/>
            </a:pPr>
            <a:r>
              <a:rPr lang="en-GB" sz="1800"/>
              <a:t>Reviews</a:t>
            </a:r>
            <a:endParaRPr sz="1800"/>
          </a:p>
          <a:p>
            <a:pPr indent="-342900" lvl="0" marL="457200" rtl="0" algn="l">
              <a:spcBef>
                <a:spcPts val="0"/>
              </a:spcBef>
              <a:spcAft>
                <a:spcPts val="0"/>
              </a:spcAft>
              <a:buSzPts val="1800"/>
              <a:buChar char="•"/>
            </a:pPr>
            <a:r>
              <a:rPr lang="en-GB" sz="1800"/>
              <a:t>Resource offers</a:t>
            </a:r>
            <a:endParaRPr sz="1800"/>
          </a:p>
          <a:p>
            <a:pPr indent="0" lvl="0" marL="0" rtl="0" algn="l">
              <a:spcBef>
                <a:spcPts val="0"/>
              </a:spcBef>
              <a:spcAft>
                <a:spcPts val="0"/>
              </a:spcAft>
              <a:buClr>
                <a:schemeClr val="dk1"/>
              </a:buClr>
              <a:buSzPts val="1100"/>
              <a:buFont typeface="Arial"/>
              <a:buNone/>
            </a:pPr>
            <a:r>
              <a:t/>
            </a:r>
            <a:endParaRPr sz="1800"/>
          </a:p>
          <a:p>
            <a:pPr indent="0" lvl="0" marL="0" rtl="0" algn="l">
              <a:spcBef>
                <a:spcPts val="0"/>
              </a:spcBef>
              <a:spcAft>
                <a:spcPts val="0"/>
              </a:spcAft>
              <a:buNone/>
            </a:pPr>
            <a:r>
              <a:t/>
            </a:r>
            <a:endParaRPr sz="1800"/>
          </a:p>
        </p:txBody>
      </p:sp>
      <p:pic>
        <p:nvPicPr>
          <p:cNvPr id="93" name="Google Shape;93;p16"/>
          <p:cNvPicPr preferRelativeResize="0"/>
          <p:nvPr/>
        </p:nvPicPr>
        <p:blipFill>
          <a:blip r:embed="rId3">
            <a:alphaModFix/>
          </a:blip>
          <a:stretch>
            <a:fillRect/>
          </a:stretch>
        </p:blipFill>
        <p:spPr>
          <a:xfrm>
            <a:off x="7774800" y="2470975"/>
            <a:ext cx="4093602" cy="319091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7"/>
          <p:cNvSpPr txBox="1"/>
          <p:nvPr>
            <p:ph type="title"/>
          </p:nvPr>
        </p:nvSpPr>
        <p:spPr>
          <a:xfrm>
            <a:off x="3737428" y="690432"/>
            <a:ext cx="7815600" cy="6108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7407B"/>
              </a:buClr>
              <a:buSzPts val="4140"/>
              <a:buFont typeface="Calibri"/>
              <a:buNone/>
            </a:pPr>
            <a:r>
              <a:rPr lang="en-GB" sz="4100"/>
              <a:t>Discovery functionalities 3/4</a:t>
            </a:r>
            <a:endParaRPr sz="4100"/>
          </a:p>
        </p:txBody>
      </p:sp>
      <p:sp>
        <p:nvSpPr>
          <p:cNvPr id="99" name="Google Shape;99;p17"/>
          <p:cNvSpPr txBox="1"/>
          <p:nvPr>
            <p:ph idx="1" type="body"/>
          </p:nvPr>
        </p:nvSpPr>
        <p:spPr>
          <a:xfrm>
            <a:off x="657903" y="1825650"/>
            <a:ext cx="7116900" cy="4351200"/>
          </a:xfrm>
          <a:prstGeom prst="rect">
            <a:avLst/>
          </a:prstGeom>
        </p:spPr>
        <p:txBody>
          <a:bodyPr anchorCtr="0" anchor="ctr" bIns="45700" lIns="91425" spcFirstLastPara="1" rIns="91425" wrap="square" tIns="45700">
            <a:noAutofit/>
          </a:bodyPr>
          <a:lstStyle/>
          <a:p>
            <a:pPr indent="0" lvl="0" marL="0" rtl="0" algn="l">
              <a:spcBef>
                <a:spcPts val="1000"/>
              </a:spcBef>
              <a:spcAft>
                <a:spcPts val="0"/>
              </a:spcAft>
              <a:buNone/>
            </a:pPr>
            <a:r>
              <a:rPr b="1" lang="en-GB" sz="2500"/>
              <a:t>Resource comparison</a:t>
            </a:r>
            <a:endParaRPr b="1" sz="2500"/>
          </a:p>
          <a:p>
            <a:pPr indent="-342900" lvl="0" marL="457200" rtl="0" algn="l">
              <a:spcBef>
                <a:spcPts val="0"/>
              </a:spcBef>
              <a:spcAft>
                <a:spcPts val="0"/>
              </a:spcAft>
              <a:buSzPts val="1800"/>
              <a:buChar char="•"/>
            </a:pPr>
            <a:r>
              <a:rPr lang="en-GB" sz="1800"/>
              <a:t>Side-by-side review of the key resource metadata</a:t>
            </a:r>
            <a:endParaRPr sz="1800"/>
          </a:p>
          <a:p>
            <a:pPr indent="-342900" lvl="0" marL="457200" rtl="0" algn="l">
              <a:spcBef>
                <a:spcPts val="0"/>
              </a:spcBef>
              <a:spcAft>
                <a:spcPts val="0"/>
              </a:spcAft>
              <a:buSzPts val="1800"/>
              <a:buChar char="•"/>
            </a:pPr>
            <a:r>
              <a:rPr lang="en-GB" sz="1800"/>
              <a:t>Easy way to find differences </a:t>
            </a:r>
            <a:endParaRPr sz="1800"/>
          </a:p>
          <a:p>
            <a:pPr indent="0" lvl="0" marL="0" rtl="0" algn="l">
              <a:spcBef>
                <a:spcPts val="1000"/>
              </a:spcBef>
              <a:spcAft>
                <a:spcPts val="0"/>
              </a:spcAft>
              <a:buNone/>
            </a:pPr>
            <a:r>
              <a:rPr lang="en-GB" sz="2500"/>
              <a:t>Enhanced search and filtering</a:t>
            </a:r>
            <a:endParaRPr sz="2500"/>
          </a:p>
          <a:p>
            <a:pPr indent="-342900" lvl="0" marL="457200" rtl="0" algn="l">
              <a:spcBef>
                <a:spcPts val="0"/>
              </a:spcBef>
              <a:spcAft>
                <a:spcPts val="0"/>
              </a:spcAft>
              <a:buSzPts val="1800"/>
              <a:buChar char="•"/>
            </a:pPr>
            <a:r>
              <a:rPr lang="en-GB" sz="1800"/>
              <a:t>Enhanced full-text-search methods to find phrases in various resource and offer metadata such as title, tagline, provider fields or offer descriptions</a:t>
            </a:r>
            <a:endParaRPr sz="1800"/>
          </a:p>
          <a:p>
            <a:pPr indent="-342900" lvl="0" marL="457200" rtl="0" algn="l">
              <a:spcBef>
                <a:spcPts val="0"/>
              </a:spcBef>
              <a:spcAft>
                <a:spcPts val="0"/>
              </a:spcAft>
              <a:buSzPts val="1800"/>
              <a:buChar char="•"/>
            </a:pPr>
            <a:r>
              <a:rPr lang="en-GB" sz="1800"/>
              <a:t>Resource metadata can be compared by adding resource entries to the comparison tray </a:t>
            </a:r>
            <a:endParaRPr sz="1800"/>
          </a:p>
          <a:p>
            <a:pPr indent="-342900" lvl="0" marL="457200" rtl="0" algn="l">
              <a:spcBef>
                <a:spcPts val="0"/>
              </a:spcBef>
              <a:spcAft>
                <a:spcPts val="0"/>
              </a:spcAft>
              <a:buSzPts val="1800"/>
              <a:buChar char="•"/>
            </a:pPr>
            <a:r>
              <a:rPr lang="en-GB" sz="1800"/>
              <a:t>New filters allowing more accurate search</a:t>
            </a:r>
            <a:endParaRPr sz="1800"/>
          </a:p>
        </p:txBody>
      </p:sp>
      <p:pic>
        <p:nvPicPr>
          <p:cNvPr id="100" name="Google Shape;100;p17"/>
          <p:cNvPicPr preferRelativeResize="0"/>
          <p:nvPr/>
        </p:nvPicPr>
        <p:blipFill>
          <a:blip r:embed="rId3">
            <a:alphaModFix/>
          </a:blip>
          <a:stretch>
            <a:fillRect/>
          </a:stretch>
        </p:blipFill>
        <p:spPr>
          <a:xfrm>
            <a:off x="7774800" y="2149213"/>
            <a:ext cx="4228650" cy="370407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ster slide">
  <a:themeElements>
    <a:clrScheme name="Tema di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