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7"/>
  </p:notesMasterIdLst>
  <p:sldIdLst>
    <p:sldId id="270" r:id="rId6"/>
    <p:sldId id="410" r:id="rId7"/>
    <p:sldId id="423" r:id="rId8"/>
    <p:sldId id="424" r:id="rId9"/>
    <p:sldId id="261" r:id="rId10"/>
    <p:sldId id="430" r:id="rId11"/>
    <p:sldId id="429" r:id="rId12"/>
    <p:sldId id="427" r:id="rId13"/>
    <p:sldId id="442" r:id="rId14"/>
    <p:sldId id="426" r:id="rId15"/>
    <p:sldId id="428" r:id="rId1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ca Hienola" initials="AH" lastIdx="6" clrIdx="6">
    <p:extLst>
      <p:ext uri="{19B8F6BF-5375-455C-9EA6-DF929625EA0E}">
        <p15:presenceInfo xmlns:p15="http://schemas.microsoft.com/office/powerpoint/2012/main" userId="S::anca.hienola_fmi.fi#ext#@technopolisltd223.onmicrosoft.com::3150e3e6-85b0-4dd8-88d3-f10ec815d6b9" providerId="AD"/>
      </p:ext>
    </p:extLst>
  </p:cmAuthor>
  <p:cmAuthor id="1" name="Rettberg, Najla" initials="RN" lastIdx="2" clrIdx="0">
    <p:extLst>
      <p:ext uri="{19B8F6BF-5375-455C-9EA6-DF929625EA0E}">
        <p15:presenceInfo xmlns:p15="http://schemas.microsoft.com/office/powerpoint/2012/main" userId="S::najla.rettberg_sub.uni-goettingen.de#ext#@technopolisltd223.onmicrosoft.com::c2ca0c00-c99a-49ee-a686-2b256f94f9a2" providerId="AD"/>
      </p:ext>
    </p:extLst>
  </p:cmAuthor>
  <p:cmAuthor id="8" name="Giulia Malaguarnera" initials="GM" lastIdx="2" clrIdx="7">
    <p:extLst>
      <p:ext uri="{19B8F6BF-5375-455C-9EA6-DF929625EA0E}">
        <p15:presenceInfo xmlns:p15="http://schemas.microsoft.com/office/powerpoint/2012/main" userId="S::giulia.malaguarnera_openaire.eu#ext#@technopolisltd223.onmicrosoft.com::fb753ff8-4746-43ec-ba93-472a29f44370" providerId="AD"/>
      </p:ext>
    </p:extLst>
  </p:cmAuthor>
  <p:cmAuthor id="2" name="Sara Garavelli" initials="SG" lastIdx="25" clrIdx="1">
    <p:extLst>
      <p:ext uri="{19B8F6BF-5375-455C-9EA6-DF929625EA0E}">
        <p15:presenceInfo xmlns:p15="http://schemas.microsoft.com/office/powerpoint/2012/main" userId="S::sara.garavelli_csc.fi#ext#@technopolisltd223.onmicrosoft.com::adb626f7-eaeb-48d8-b812-434cd5b8bbf0" providerId="AD"/>
      </p:ext>
    </p:extLst>
  </p:cmAuthor>
  <p:cmAuthor id="9" name="Iiris Liinamaa" initials="IL" lastIdx="1" clrIdx="8">
    <p:extLst>
      <p:ext uri="{19B8F6BF-5375-455C-9EA6-DF929625EA0E}">
        <p15:presenceInfo xmlns:p15="http://schemas.microsoft.com/office/powerpoint/2012/main" userId="S::iiris.liinamaa_csc.fi#ext#@technopolisltd223.onmicrosoft.com::d0e3da74-2a69-4395-88d2-7e4077afa799" providerId="AD"/>
      </p:ext>
    </p:extLst>
  </p:cmAuthor>
  <p:cmAuthor id="3" name="Natalia Manola" initials="NM" lastIdx="13" clrIdx="2">
    <p:extLst>
      <p:ext uri="{19B8F6BF-5375-455C-9EA6-DF929625EA0E}">
        <p15:presenceInfo xmlns:p15="http://schemas.microsoft.com/office/powerpoint/2012/main" userId="S::natalia.manola_openaire.eu#ext#@technopolisltd223.onmicrosoft.com::24ae6769-22e0-4478-8b00-2d798e57c4d6" providerId="AD"/>
      </p:ext>
    </p:extLst>
  </p:cmAuthor>
  <p:cmAuthor id="4" name="ntonello" initials="nt" lastIdx="8" clrIdx="3">
    <p:extLst>
      <p:ext uri="{19B8F6BF-5375-455C-9EA6-DF929625EA0E}">
        <p15:presenceInfo xmlns:p15="http://schemas.microsoft.com/office/powerpoint/2012/main" userId="S::ntonello_bsc.es#ext#@technopolisltd223.onmicrosoft.com::fcfc870d-f91a-4150-b1b4-b6089ec66782" providerId="AD"/>
      </p:ext>
    </p:extLst>
  </p:cmAuthor>
  <p:cmAuthor id="5" name="Sarah Jones" initials="SJ" lastIdx="15" clrIdx="4">
    <p:extLst>
      <p:ext uri="{19B8F6BF-5375-455C-9EA6-DF929625EA0E}">
        <p15:presenceInfo xmlns:p15="http://schemas.microsoft.com/office/powerpoint/2012/main" userId="S::sarah.jones_geant.org#ext#@technopolisltd223.onmicrosoft.com::b4733b29-9955-4d70-9eb8-05ddd5cff103" providerId="AD"/>
      </p:ext>
    </p:extLst>
  </p:cmAuthor>
  <p:cmAuthor id="6" name="Broeder, D.G. (Daniël)" initials="B(" lastIdx="1" clrIdx="5">
    <p:extLst>
      <p:ext uri="{19B8F6BF-5375-455C-9EA6-DF929625EA0E}">
        <p15:presenceInfo xmlns:p15="http://schemas.microsoft.com/office/powerpoint/2012/main" userId="S::d.g.broeder_uu.nl#ext#@technopolisltd223.onmicrosoft.com::dc992505-7a4c-432d-81ae-30109c017c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9A631-3FFF-7F2F-1DC4-CD8227BDE488}" v="288" dt="2021-10-26T14:49:12.281"/>
    <p1510:client id="{24550107-A2AF-FAD0-83F9-2394B7CC386B}" v="2" dt="2021-10-28T11:30:30.188"/>
    <p1510:client id="{43936729-E97A-3051-53FE-0E7DFFC3809F}" v="1" dt="2021-10-27T09:18:25.077"/>
    <p1510:client id="{53966120-B84B-4B10-BF02-DDB991E27163}" v="246" dt="2021-10-29T09:42:00.968"/>
    <p1510:client id="{57BBB158-E4D8-375E-C410-97E46DB14EED}" v="2" dt="2021-10-28T12:57:46.776"/>
    <p1510:client id="{5B8D7538-C84A-9CE6-011A-789C7BD54DBC}" v="92" dt="2021-10-28T10:26:15.100"/>
    <p1510:client id="{5CEA634C-1123-8BB8-0494-9ED3694B2C2E}" v="29" dt="2021-10-28T12:42:02.979"/>
    <p1510:client id="{65BDFDE2-46C8-7B29-5BA5-616838EB5BD2}" v="300" dt="2021-10-27T09:29:38.165"/>
    <p1510:client id="{6B56217C-DF8C-459A-CDE8-51482E1CD309}" v="302" dt="2021-10-27T07:14:46.725"/>
    <p1510:client id="{767A9EA3-78CC-4155-946D-729F8ADDC02E}" v="3" dt="2021-10-26T11:15:33.773"/>
    <p1510:client id="{92539684-E73C-CF8E-038D-7740AFDA9EC0}" v="250" dt="2021-10-29T05:19:12.309"/>
    <p1510:client id="{9DA7ED31-B991-01A1-E86C-329FBF3D5C31}" v="14" dt="2021-10-27T16:31:16.153"/>
    <p1510:client id="{A56A979F-C0A1-5795-0482-97A37ACD101E}" v="2" dt="2021-10-27T06:54:28.831"/>
    <p1510:client id="{BB02259C-1873-81E6-8D8D-F069A2872675}" v="2867" dt="2021-10-29T09:42:34.786"/>
    <p1510:client id="{CF268ACF-7439-F3F8-D9D9-2D7AD5075A3F}" v="197" dt="2021-10-28T15:50:32.802"/>
    <p1510:client id="{E20B1040-0FDC-4DAF-96A4-6055CA2A58CC}" v="8" dt="2021-10-27T16:58:57.095"/>
    <p1510:client id="{E6958DC2-D3CF-4CAA-0E4D-7B8377DDBB88}" v="18" dt="2021-10-28T08:35:42.024"/>
    <p1510:client id="{E6EF3F43-82B7-4412-A514-D769386C3278}" v="1" dt="2021-10-28T09:53:28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A1112-4EBC-294C-A676-D315DE8477E6}" type="datetimeFigureOut">
              <a:rPr lang="en-NL" smtClean="0"/>
              <a:t>11/15/2021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338B2-90F8-B645-9F57-5D9EE20B6B6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9746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ygon&#10;&#10;Description automatically generated">
            <a:extLst>
              <a:ext uri="{FF2B5EF4-FFF2-40B4-BE49-F238E27FC236}">
                <a16:creationId xmlns:a16="http://schemas.microsoft.com/office/drawing/2014/main" id="{1538F63B-B6A8-234A-8C9F-8E1CCCCFC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209" b="17705"/>
          <a:stretch/>
        </p:blipFill>
        <p:spPr>
          <a:xfrm>
            <a:off x="0" y="-56445"/>
            <a:ext cx="12217588" cy="5760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A8895-D3FD-8F44-AB8C-BAB30B9BB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958" y="2165596"/>
            <a:ext cx="10550084" cy="1890273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67AC0-563E-F349-B4CB-9786D3F0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958" y="4055869"/>
            <a:ext cx="10550084" cy="13394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90F96F-049E-E843-9CAB-C4B7A8D795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1719" y="6077389"/>
            <a:ext cx="921538" cy="6169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34765C-3717-B34A-9A32-8F28C1153607}"/>
              </a:ext>
            </a:extLst>
          </p:cNvPr>
          <p:cNvSpPr txBox="1"/>
          <p:nvPr userDrawn="1"/>
        </p:nvSpPr>
        <p:spPr>
          <a:xfrm>
            <a:off x="3523165" y="6070211"/>
            <a:ext cx="434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schemeClr val="tx1"/>
                </a:solidFill>
              </a:rPr>
              <a:t>The EOSC Future project is co-funded by the</a:t>
            </a:r>
            <a:br>
              <a:rPr lang="en-GB" sz="1200">
                <a:solidFill>
                  <a:schemeClr val="tx1"/>
                </a:solidFill>
              </a:rPr>
            </a:br>
            <a:r>
              <a:rPr lang="en-GB" sz="1200">
                <a:solidFill>
                  <a:schemeClr val="tx1"/>
                </a:solidFill>
              </a:rPr>
              <a:t> European Union Horizon Programme call </a:t>
            </a:r>
            <a:br>
              <a:rPr lang="en-GB" sz="1200">
                <a:solidFill>
                  <a:schemeClr val="tx1"/>
                </a:solidFill>
              </a:rPr>
            </a:br>
            <a:r>
              <a:rPr lang="en-GB" sz="1200">
                <a:solidFill>
                  <a:schemeClr val="tx1"/>
                </a:solidFill>
              </a:rPr>
              <a:t>INFRAEOSC-03-2020, Grant Agreement </a:t>
            </a:r>
            <a:r>
              <a:rPr lang="en-GB" sz="1200">
                <a:solidFill>
                  <a:schemeClr val="tx1"/>
                </a:solidFill>
                <a:highlight>
                  <a:srgbClr val="FFFF00"/>
                </a:highlight>
              </a:rPr>
              <a:t>number XXXXX</a:t>
            </a:r>
            <a:r>
              <a:rPr lang="en-GB" sz="1200">
                <a:solidFill>
                  <a:schemeClr val="bg1"/>
                </a:solidFill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F19134D-9A02-9349-9558-417AA8E744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39633" y="6071847"/>
            <a:ext cx="1807266" cy="62250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F9BEC3E-C388-DB4F-972F-E1B7FBB37C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95733" y="445815"/>
            <a:ext cx="3175309" cy="17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71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132AC54-2DDD-8147-9900-BF3611FC9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0903" y="161749"/>
            <a:ext cx="3142593" cy="173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D9C4C-9F69-234C-ABCA-3382A3C9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70A2E-BB0D-224F-AD85-2B645D86E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B8331-36D6-FF47-8824-83692C012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25DAE-D595-D449-9D47-E93ABE9D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171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9180-AC8B-A94B-9639-CBB68C83E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610824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1ACE7-0666-744D-A944-D16A22BC3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610824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18B111-7E69-B745-8AD2-F22295C48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-740389" y="4413862"/>
            <a:ext cx="2667000" cy="143721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F0D72B3-E56A-1B4F-8BCF-FC741AC73A42}"/>
              </a:ext>
            </a:extLst>
          </p:cNvPr>
          <p:cNvGrpSpPr/>
          <p:nvPr userDrawn="1"/>
        </p:nvGrpSpPr>
        <p:grpSpPr>
          <a:xfrm rot="5400000">
            <a:off x="-1469001" y="2905335"/>
            <a:ext cx="4002213" cy="307389"/>
            <a:chOff x="5737553" y="6318930"/>
            <a:chExt cx="4002213" cy="3073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0E9456-03C7-514D-9E78-E004BB7CF2F0}"/>
                </a:ext>
              </a:extLst>
            </p:cNvPr>
            <p:cNvSpPr txBox="1"/>
            <p:nvPr userDrawn="1"/>
          </p:nvSpPr>
          <p:spPr>
            <a:xfrm>
              <a:off x="5980566" y="6334125"/>
              <a:ext cx="375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e</a:t>
              </a:r>
              <a:r>
                <a:rPr lang="en-BE" sz="1200">
                  <a:solidFill>
                    <a:schemeClr val="tx2"/>
                  </a:solidFill>
                </a:rPr>
                <a:t>oscfuture</a:t>
              </a:r>
              <a:r>
                <a:rPr lang="en-BE" sz="1200">
                  <a:solidFill>
                    <a:schemeClr val="accent2"/>
                  </a:solidFill>
                </a:rPr>
                <a:t>.</a:t>
              </a:r>
              <a:r>
                <a:rPr lang="en-BE" sz="1200">
                  <a:solidFill>
                    <a:schemeClr val="tx2"/>
                  </a:solidFill>
                </a:rPr>
                <a:t>eu                 @EOSCFuture</a:t>
              </a:r>
            </a:p>
          </p:txBody>
        </p:sp>
        <p:pic>
          <p:nvPicPr>
            <p:cNvPr id="15" name="Graphic 14" descr="World with solid fill">
              <a:extLst>
                <a:ext uri="{FF2B5EF4-FFF2-40B4-BE49-F238E27FC236}">
                  <a16:creationId xmlns:a16="http://schemas.microsoft.com/office/drawing/2014/main" id="{316A5197-BEE5-0E45-9E56-898DBCB94D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737553" y="6318930"/>
              <a:ext cx="307389" cy="30738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C9607A-0A9E-2C4D-8DBA-F1AE33ECD6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128669" y="6318930"/>
              <a:ext cx="307389" cy="307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948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401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FD59-365E-47FC-9D1A-1F9B7F1EF600}" type="datetimeFigureOut">
              <a:rPr lang="ko-KR" altLang="en-US" smtClean="0"/>
              <a:pPr/>
              <a:t>2021-11-15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4502" y="338220"/>
            <a:ext cx="10862997" cy="7780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 lang="ko-KR" altLang="en-US" sz="3600" b="1" baseline="0" dirty="0">
                <a:ea typeface="맑은 고딕" panose="020B0503020000020004" pitchFamily="50" charset="-127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25715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ygon&#10;&#10;Description automatically generated">
            <a:extLst>
              <a:ext uri="{FF2B5EF4-FFF2-40B4-BE49-F238E27FC236}">
                <a16:creationId xmlns:a16="http://schemas.microsoft.com/office/drawing/2014/main" id="{1538F63B-B6A8-234A-8C9F-8E1CCCCFC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209" b="17705"/>
          <a:stretch/>
        </p:blipFill>
        <p:spPr>
          <a:xfrm>
            <a:off x="0" y="-56445"/>
            <a:ext cx="12217588" cy="5760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A8895-D3FD-8F44-AB8C-BAB30B9BB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958" y="2165596"/>
            <a:ext cx="10550084" cy="1890273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67AC0-563E-F349-B4CB-9786D3F0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958" y="4055869"/>
            <a:ext cx="10550084" cy="13394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90F96F-049E-E843-9CAB-C4B7A8D795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1719" y="6077389"/>
            <a:ext cx="921538" cy="6169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34765C-3717-B34A-9A32-8F28C1153607}"/>
              </a:ext>
            </a:extLst>
          </p:cNvPr>
          <p:cNvSpPr txBox="1"/>
          <p:nvPr userDrawn="1"/>
        </p:nvSpPr>
        <p:spPr>
          <a:xfrm>
            <a:off x="3523165" y="6070211"/>
            <a:ext cx="434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tx1"/>
                </a:solidFill>
              </a:rPr>
              <a:t>The EOSC Future project is co-funded by the</a:t>
            </a:r>
            <a:br>
              <a:rPr lang="en-GB" sz="1200">
                <a:solidFill>
                  <a:schemeClr val="tx1"/>
                </a:solidFill>
              </a:rPr>
            </a:br>
            <a:r>
              <a:rPr lang="en-GB" sz="1200">
                <a:solidFill>
                  <a:schemeClr val="tx1"/>
                </a:solidFill>
              </a:rPr>
              <a:t> European Union Horizon Programme call </a:t>
            </a:r>
            <a:br>
              <a:rPr lang="en-GB" sz="1200">
                <a:solidFill>
                  <a:schemeClr val="tx1"/>
                </a:solidFill>
              </a:rPr>
            </a:br>
            <a:r>
              <a:rPr lang="en-GB" sz="1200">
                <a:solidFill>
                  <a:schemeClr val="tx1"/>
                </a:solidFill>
              </a:rPr>
              <a:t>INFRAEOSC-03-2020, Grant Agreement number 101017536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F19134D-9A02-9349-9558-417AA8E744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39633" y="6071847"/>
            <a:ext cx="1807266" cy="62250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F9BEC3E-C388-DB4F-972F-E1B7FBB37C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95733" y="445815"/>
            <a:ext cx="3175309" cy="17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71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D379-F622-6B48-A449-520E2574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9035B-EF99-4540-A2CF-25ACE14B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F820E-8A70-524D-94C1-779DAC57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060A-0FDB-1848-8141-F5CB1F02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31528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3BDC-C669-D941-BF9A-8D757DFE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45189"/>
            <a:ext cx="10515600" cy="2010924"/>
          </a:xfrm>
        </p:spPr>
        <p:txBody>
          <a:bodyPr anchor="b"/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5AAA6-6E7B-AD4D-972F-1C6D1B5FE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1C50B-6091-C345-A262-871442E9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C9DE11-BC5C-BA47-B6E6-4FE0BF1C0208}" type="datetimeFigureOut">
              <a:rPr lang="en-BE" smtClean="0"/>
              <a:pPr/>
              <a:t>11/15/2021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9EBD-0A4E-7344-9F8D-B5EC03CD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41AFF-2840-3B42-8A8C-4483F13236C2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4A8375-8E05-874B-B7AD-AC184333B56A}"/>
              </a:ext>
            </a:extLst>
          </p:cNvPr>
          <p:cNvSpPr txBox="1"/>
          <p:nvPr userDrawn="1"/>
        </p:nvSpPr>
        <p:spPr>
          <a:xfrm>
            <a:off x="3271234" y="329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AD2E6F-9C37-D844-B90C-567528E9C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942" t="-37981" r="-36942" b="37981"/>
          <a:stretch/>
        </p:blipFill>
        <p:spPr>
          <a:xfrm rot="5400000">
            <a:off x="-474518" y="474519"/>
            <a:ext cx="6089651" cy="5140615"/>
          </a:xfrm>
          <a:prstGeom prst="rtTriangle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25C40009-4F50-5D4F-834F-E2799B7670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86800" y="5284258"/>
            <a:ext cx="2667000" cy="14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60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D6F1-BA0D-DA46-B073-AA416707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5E34C-5BE7-0541-9017-94966C093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9A148-AD8A-CF46-8FCE-DE3FA2BF7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506D9-4E97-1C42-A9A9-5E62E063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43935-61D2-B845-B16C-2641BD9F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67807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47CD-9BD9-6D45-9746-EC228038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177E3-A75A-BE49-B972-9D8F7A44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C9CE6-0458-A545-9EE5-0C5512714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36BBE-47C0-334D-AB3F-4F8784406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71F16-9D30-2943-8FC9-C377C6BCA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B45C9-57E2-3A42-A0E4-4FF6D291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5D4DC-F0DA-5541-AA27-EF5732DA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33585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7D7D9-E576-D54C-98F3-CA1FAC8F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3C633-EC6F-AA4E-9099-84A4CDC9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86FC5-7F06-F24F-9C21-6CB19484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1295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D379-F622-6B48-A449-520E2574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9035B-EF99-4540-A2CF-25ACE14B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F820E-8A70-524D-94C1-779DAC57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060A-0FDB-1848-8141-F5CB1F02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31528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9D33B-FC14-5E4F-B117-D91F34F2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5E66B-A871-144D-9470-876B7E0D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57972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1D82-82CC-4B4A-AE5C-11F5FC04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782F-962B-C44E-904B-5CE95E4A5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0A3AA-FF28-1B43-8AFA-F32642327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06A14-FCBC-4E43-9B9D-6EACDE50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68056-AFA5-144A-93B6-0C7AE5DE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1954F-42A9-654E-B18C-85044F43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59018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8FA9-6C3A-604F-835F-C8261023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5F64A-CA07-754C-8C57-C60D75CFB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E75F5-E5DE-5249-BAF6-892C88F49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B359B-1EA5-7541-910C-CC6731D8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D9024-9D7F-E944-B3D9-E8A61A1D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96891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132AC54-2DDD-8147-9900-BF3611FC9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0903" y="161749"/>
            <a:ext cx="3142593" cy="173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D9C4C-9F69-234C-ABCA-3382A3C9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70A2E-BB0D-224F-AD85-2B645D86E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B8331-36D6-FF47-8824-83692C012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25DAE-D595-D449-9D47-E93ABE9D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1713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9180-AC8B-A94B-9639-CBB68C83E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610824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1ACE7-0666-744D-A944-D16A22BC3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610824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18B111-7E69-B745-8AD2-F22295C48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-740389" y="4413862"/>
            <a:ext cx="2667000" cy="143721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F0D72B3-E56A-1B4F-8BCF-FC741AC73A42}"/>
              </a:ext>
            </a:extLst>
          </p:cNvPr>
          <p:cNvGrpSpPr/>
          <p:nvPr userDrawn="1"/>
        </p:nvGrpSpPr>
        <p:grpSpPr>
          <a:xfrm rot="5400000">
            <a:off x="-1469001" y="2905335"/>
            <a:ext cx="4002213" cy="307389"/>
            <a:chOff x="5737553" y="6318930"/>
            <a:chExt cx="4002213" cy="3073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0E9456-03C7-514D-9E78-E004BB7CF2F0}"/>
                </a:ext>
              </a:extLst>
            </p:cNvPr>
            <p:cNvSpPr txBox="1"/>
            <p:nvPr userDrawn="1"/>
          </p:nvSpPr>
          <p:spPr>
            <a:xfrm>
              <a:off x="5980566" y="6334125"/>
              <a:ext cx="375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e</a:t>
              </a:r>
              <a:r>
                <a:rPr lang="en-BE" sz="1200">
                  <a:solidFill>
                    <a:schemeClr val="tx2"/>
                  </a:solidFill>
                </a:rPr>
                <a:t>oscfuture</a:t>
              </a:r>
              <a:r>
                <a:rPr lang="en-BE" sz="1200">
                  <a:solidFill>
                    <a:schemeClr val="accent2"/>
                  </a:solidFill>
                </a:rPr>
                <a:t>.</a:t>
              </a:r>
              <a:r>
                <a:rPr lang="en-BE" sz="1200">
                  <a:solidFill>
                    <a:schemeClr val="tx2"/>
                  </a:solidFill>
                </a:rPr>
                <a:t>eu                 @EOSCFuture</a:t>
              </a:r>
            </a:p>
          </p:txBody>
        </p:sp>
        <p:pic>
          <p:nvPicPr>
            <p:cNvPr id="15" name="Graphic 14" descr="World with solid fill">
              <a:extLst>
                <a:ext uri="{FF2B5EF4-FFF2-40B4-BE49-F238E27FC236}">
                  <a16:creationId xmlns:a16="http://schemas.microsoft.com/office/drawing/2014/main" id="{316A5197-BEE5-0E45-9E56-898DBCB94D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737553" y="6318930"/>
              <a:ext cx="307389" cy="30738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C9607A-0A9E-2C4D-8DBA-F1AE33ECD6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128669" y="6318930"/>
              <a:ext cx="307389" cy="307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9485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40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3BDC-C669-D941-BF9A-8D757DFE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45189"/>
            <a:ext cx="10515600" cy="2010924"/>
          </a:xfrm>
        </p:spPr>
        <p:txBody>
          <a:bodyPr anchor="b"/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5AAA6-6E7B-AD4D-972F-1C6D1B5FE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1C50B-6091-C345-A262-871442E9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C9DE11-BC5C-BA47-B6E6-4FE0BF1C0208}" type="datetimeFigureOut">
              <a:rPr lang="en-BE" smtClean="0"/>
              <a:pPr/>
              <a:t>11/15/2021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9EBD-0A4E-7344-9F8D-B5EC03CD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41AFF-2840-3B42-8A8C-4483F13236C2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4A8375-8E05-874B-B7AD-AC184333B56A}"/>
              </a:ext>
            </a:extLst>
          </p:cNvPr>
          <p:cNvSpPr txBox="1"/>
          <p:nvPr userDrawn="1"/>
        </p:nvSpPr>
        <p:spPr>
          <a:xfrm>
            <a:off x="3271234" y="329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AD2E6F-9C37-D844-B90C-567528E9C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942" t="-37981" r="-36942" b="37981"/>
          <a:stretch/>
        </p:blipFill>
        <p:spPr>
          <a:xfrm rot="5400000">
            <a:off x="-474518" y="474519"/>
            <a:ext cx="6089651" cy="5140615"/>
          </a:xfrm>
          <a:prstGeom prst="rtTriangle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25C40009-4F50-5D4F-834F-E2799B7670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86800" y="5284258"/>
            <a:ext cx="2667000" cy="14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60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D6F1-BA0D-DA46-B073-AA416707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5E34C-5BE7-0541-9017-94966C093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9A148-AD8A-CF46-8FCE-DE3FA2BF7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506D9-4E97-1C42-A9A9-5E62E063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43935-61D2-B845-B16C-2641BD9F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6780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47CD-9BD9-6D45-9746-EC228038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177E3-A75A-BE49-B972-9D8F7A44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C9CE6-0458-A545-9EE5-0C5512714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36BBE-47C0-334D-AB3F-4F8784406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71F16-9D30-2943-8FC9-C377C6BCA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B45C9-57E2-3A42-A0E4-4FF6D291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5D4DC-F0DA-5541-AA27-EF5732DA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3358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7D7D9-E576-D54C-98F3-CA1FAC8F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3C633-EC6F-AA4E-9099-84A4CDC9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86FC5-7F06-F24F-9C21-6CB19484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12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9D33B-FC14-5E4F-B117-D91F34F2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5E66B-A871-144D-9470-876B7E0D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5797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1D82-82CC-4B4A-AE5C-11F5FC04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782F-962B-C44E-904B-5CE95E4A5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0A3AA-FF28-1B43-8AFA-F32642327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06A14-FCBC-4E43-9B9D-6EACDE50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68056-AFA5-144A-93B6-0C7AE5DE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1954F-42A9-654E-B18C-85044F43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5901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8FA9-6C3A-604F-835F-C8261023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5F64A-CA07-754C-8C57-C60D75CFB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E75F5-E5DE-5249-BAF6-892C88F49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B359B-1EA5-7541-910C-CC6731D8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DE11-BC5C-BA47-B6E6-4FE0BF1C0208}" type="datetimeFigureOut">
              <a:rPr lang="en-BE" smtClean="0"/>
              <a:t>11/15/2021</a:t>
            </a:fld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D9024-9D7F-E944-B3D9-E8A61A1D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FF-2840-3B42-8A8C-4483F13236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9689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5.sv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BC5A1E0-0BE5-8045-B6CC-3697D1949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85000"/>
          </a:blip>
          <a:srcRect l="43019" t="-27059" r="-43019" b="27059"/>
          <a:stretch/>
        </p:blipFill>
        <p:spPr>
          <a:xfrm rot="5400000">
            <a:off x="-437028" y="437030"/>
            <a:ext cx="2393574" cy="1519518"/>
          </a:xfrm>
          <a:prstGeom prst="rtTriangle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A3D27-9A62-C444-8AA4-6213C322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87B51-2125-B14F-BDB0-507734DB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901CC-DD7C-D74D-A256-DCF98DB9E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36C9DE11-BC5C-BA47-B6E6-4FE0BF1C0208}" type="datetimeFigureOut">
              <a:rPr lang="en-BE" smtClean="0"/>
              <a:pPr/>
              <a:t>11/15/2021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6C84D-C5E7-DC49-8322-FB10FE272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3408" y="6356350"/>
            <a:ext cx="480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20C41AFF-2840-3B42-8A8C-4483F13236C2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07F252-8962-B549-B227-5FE5E95614C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86800" y="5284258"/>
            <a:ext cx="2667000" cy="143721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4336D95-E9DD-B649-A897-0AEEF420865F}"/>
              </a:ext>
            </a:extLst>
          </p:cNvPr>
          <p:cNvGrpSpPr/>
          <p:nvPr userDrawn="1"/>
        </p:nvGrpSpPr>
        <p:grpSpPr>
          <a:xfrm>
            <a:off x="6609495" y="6385217"/>
            <a:ext cx="4002213" cy="307389"/>
            <a:chOff x="5737553" y="6318930"/>
            <a:chExt cx="4002213" cy="3073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76CCFB-75D5-6242-8BBE-654E4764CCD2}"/>
                </a:ext>
              </a:extLst>
            </p:cNvPr>
            <p:cNvSpPr txBox="1"/>
            <p:nvPr userDrawn="1"/>
          </p:nvSpPr>
          <p:spPr>
            <a:xfrm>
              <a:off x="5980566" y="6334125"/>
              <a:ext cx="375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e</a:t>
              </a:r>
              <a:r>
                <a:rPr lang="en-BE" sz="1200">
                  <a:solidFill>
                    <a:schemeClr val="tx2"/>
                  </a:solidFill>
                </a:rPr>
                <a:t>oscfuture</a:t>
              </a:r>
              <a:r>
                <a:rPr lang="en-BE" sz="1200">
                  <a:solidFill>
                    <a:schemeClr val="accent2"/>
                  </a:solidFill>
                </a:rPr>
                <a:t>.</a:t>
              </a:r>
              <a:r>
                <a:rPr lang="en-BE" sz="1200">
                  <a:solidFill>
                    <a:schemeClr val="tx2"/>
                  </a:solidFill>
                </a:rPr>
                <a:t>eu                 @EOSCFuture</a:t>
              </a:r>
            </a:p>
          </p:txBody>
        </p:sp>
        <p:pic>
          <p:nvPicPr>
            <p:cNvPr id="14" name="Graphic 13" descr="World with solid fill">
              <a:extLst>
                <a:ext uri="{FF2B5EF4-FFF2-40B4-BE49-F238E27FC236}">
                  <a16:creationId xmlns:a16="http://schemas.microsoft.com/office/drawing/2014/main" id="{3277FF41-60B4-7840-A91B-F906B40508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5737553" y="6318930"/>
              <a:ext cx="307389" cy="3073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7C73CB-557E-F144-B7D8-8945D699A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7128669" y="6318930"/>
              <a:ext cx="307389" cy="307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75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7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5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BC5A1E0-0BE5-8045-B6CC-3697D1949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85000"/>
          </a:blip>
          <a:srcRect l="43019" t="-27059" r="-43019" b="27059"/>
          <a:stretch/>
        </p:blipFill>
        <p:spPr>
          <a:xfrm rot="5400000">
            <a:off x="-437028" y="437030"/>
            <a:ext cx="2393574" cy="1519518"/>
          </a:xfrm>
          <a:prstGeom prst="rtTriangle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A3D27-9A62-C444-8AA4-6213C322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87B51-2125-B14F-BDB0-507734DB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901CC-DD7C-D74D-A256-DCF98DB9E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36C9DE11-BC5C-BA47-B6E6-4FE0BF1C0208}" type="datetimeFigureOut">
              <a:rPr lang="en-BE" smtClean="0"/>
              <a:pPr/>
              <a:t>11/15/2021</a:t>
            </a:fld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6C84D-C5E7-DC49-8322-FB10FE272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3408" y="6356350"/>
            <a:ext cx="480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20C41AFF-2840-3B42-8A8C-4483F13236C2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07F252-8962-B549-B227-5FE5E95614C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686800" y="5284258"/>
            <a:ext cx="2667000" cy="143721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4336D95-E9DD-B649-A897-0AEEF420865F}"/>
              </a:ext>
            </a:extLst>
          </p:cNvPr>
          <p:cNvGrpSpPr/>
          <p:nvPr userDrawn="1"/>
        </p:nvGrpSpPr>
        <p:grpSpPr>
          <a:xfrm>
            <a:off x="6609495" y="6385217"/>
            <a:ext cx="4002213" cy="307389"/>
            <a:chOff x="5737553" y="6318930"/>
            <a:chExt cx="4002213" cy="3073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76CCFB-75D5-6242-8BBE-654E4764CCD2}"/>
                </a:ext>
              </a:extLst>
            </p:cNvPr>
            <p:cNvSpPr txBox="1"/>
            <p:nvPr userDrawn="1"/>
          </p:nvSpPr>
          <p:spPr>
            <a:xfrm>
              <a:off x="5980566" y="6334125"/>
              <a:ext cx="375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</a:rPr>
                <a:t>e</a:t>
              </a:r>
              <a:r>
                <a:rPr lang="en-BE" sz="1200">
                  <a:solidFill>
                    <a:schemeClr val="tx2"/>
                  </a:solidFill>
                </a:rPr>
                <a:t>oscfuture</a:t>
              </a:r>
              <a:r>
                <a:rPr lang="en-BE" sz="1200">
                  <a:solidFill>
                    <a:schemeClr val="accent2"/>
                  </a:solidFill>
                </a:rPr>
                <a:t>.</a:t>
              </a:r>
              <a:r>
                <a:rPr lang="en-BE" sz="1200">
                  <a:solidFill>
                    <a:schemeClr val="tx2"/>
                  </a:solidFill>
                </a:rPr>
                <a:t>eu                 @EOSCFuture</a:t>
              </a:r>
            </a:p>
          </p:txBody>
        </p:sp>
        <p:pic>
          <p:nvPicPr>
            <p:cNvPr id="14" name="Graphic 13" descr="World with solid fill">
              <a:extLst>
                <a:ext uri="{FF2B5EF4-FFF2-40B4-BE49-F238E27FC236}">
                  <a16:creationId xmlns:a16="http://schemas.microsoft.com/office/drawing/2014/main" id="{3277FF41-60B4-7840-A91B-F906B40508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5737553" y="6318930"/>
              <a:ext cx="307389" cy="3073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7C73CB-557E-F144-B7D8-8945D699A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7128669" y="6318930"/>
              <a:ext cx="307389" cy="307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75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7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5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34" Type="http://schemas.openxmlformats.org/officeDocument/2006/relationships/image" Target="../media/image47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jpe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8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EB32CF9-C48E-41F6-B5B2-5A5AB7D81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958" y="1990785"/>
            <a:ext cx="10550084" cy="1890273"/>
          </a:xfrm>
        </p:spPr>
        <p:txBody>
          <a:bodyPr>
            <a:normAutofit/>
          </a:bodyPr>
          <a:lstStyle/>
          <a:p>
            <a:pPr algn="ctr"/>
            <a:r>
              <a:rPr lang="nl-NL" dirty="0" smtClean="0">
                <a:latin typeface="Corbel"/>
              </a:rPr>
              <a:t>EOSC Future</a:t>
            </a:r>
            <a:br>
              <a:rPr lang="nl-NL" dirty="0" smtClean="0">
                <a:latin typeface="Corbel"/>
              </a:rPr>
            </a:br>
            <a:r>
              <a:rPr lang="nl-NL" dirty="0" smtClean="0">
                <a:latin typeface="Corbel"/>
              </a:rPr>
              <a:t>A quick intro</a:t>
            </a:r>
            <a:endParaRPr lang="nl-NL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7465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55349-480E-4979-A982-B2AAE941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and Interoperability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AAEC68-3BE4-40F6-B6A6-637DDA639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444" y="1603018"/>
            <a:ext cx="9415112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2841C6-E88D-46B0-A2AA-81E763F9FD67}"/>
              </a:ext>
            </a:extLst>
          </p:cNvPr>
          <p:cNvSpPr txBox="1"/>
          <p:nvPr/>
        </p:nvSpPr>
        <p:spPr>
          <a:xfrm>
            <a:off x="725648" y="5814968"/>
            <a:ext cx="485442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/>
              <a:t>Combine datasets from different communities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/>
              <a:t>Combine tools e.g. lab notebook and compute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26E3-7901-4383-BE90-956F815A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/>
              </a:rPr>
              <a:t>Co-development and procurement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39FE33-1292-4D0D-9A24-34454F69E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444" y="1491329"/>
            <a:ext cx="9415112" cy="4351338"/>
          </a:xfrm>
        </p:spPr>
      </p:pic>
    </p:spTree>
    <p:extLst>
      <p:ext uri="{BB962C8B-B14F-4D97-AF65-F5344CB8AC3E}">
        <p14:creationId xmlns:p14="http://schemas.microsoft.com/office/powerpoint/2010/main" val="13396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7906-2BE7-C344-92B5-3270E163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sz="3600"/>
              <a:t>Aims to enable multidisciplinary discovery &amp; use</a:t>
            </a:r>
          </a:p>
        </p:txBody>
      </p:sp>
      <p:pic>
        <p:nvPicPr>
          <p:cNvPr id="1026" name="Picture 2" descr="Business IT Strategy Research | Info-Tech Research Group">
            <a:extLst>
              <a:ext uri="{FF2B5EF4-FFF2-40B4-BE49-F238E27FC236}">
                <a16:creationId xmlns:a16="http://schemas.microsoft.com/office/drawing/2014/main" id="{4C3F6D34-4ACB-1D4D-B495-A6121891E2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1" y="1719479"/>
            <a:ext cx="1079139" cy="10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usiness IT Strategy Research | Info-Tech Research Group">
            <a:extLst>
              <a:ext uri="{FF2B5EF4-FFF2-40B4-BE49-F238E27FC236}">
                <a16:creationId xmlns:a16="http://schemas.microsoft.com/office/drawing/2014/main" id="{C40CB22F-3EC2-1746-B073-AD49B7CEE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09" y="2418374"/>
            <a:ext cx="1079139" cy="10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usiness IT Strategy Research | Info-Tech Research Group">
            <a:extLst>
              <a:ext uri="{FF2B5EF4-FFF2-40B4-BE49-F238E27FC236}">
                <a16:creationId xmlns:a16="http://schemas.microsoft.com/office/drawing/2014/main" id="{3D877E31-EBEE-0A4A-A7AD-F7728F78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76" y="4163290"/>
            <a:ext cx="1079139" cy="10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siness IT Strategy Research | Info-Tech Research Group">
            <a:extLst>
              <a:ext uri="{FF2B5EF4-FFF2-40B4-BE49-F238E27FC236}">
                <a16:creationId xmlns:a16="http://schemas.microsoft.com/office/drawing/2014/main" id="{878FA7E0-6327-2045-A32B-25CE9063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15" y="1628666"/>
            <a:ext cx="1079139" cy="10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usiness IT Strategy Research | Info-Tech Research Group">
            <a:extLst>
              <a:ext uri="{FF2B5EF4-FFF2-40B4-BE49-F238E27FC236}">
                <a16:creationId xmlns:a16="http://schemas.microsoft.com/office/drawing/2014/main" id="{A80986DE-C2A9-804E-977F-81C0DD53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61" y="2259048"/>
            <a:ext cx="1079139" cy="10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usiness IT Strategy Research | Info-Tech Research Group">
            <a:extLst>
              <a:ext uri="{FF2B5EF4-FFF2-40B4-BE49-F238E27FC236}">
                <a16:creationId xmlns:a16="http://schemas.microsoft.com/office/drawing/2014/main" id="{3ECE8BA3-8D6C-864A-94E6-E5B740957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091" y="3623721"/>
            <a:ext cx="1079139" cy="10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F40FEB4-DB43-E54B-8E9F-51B5A156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1" y="3236756"/>
            <a:ext cx="1271397" cy="127139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63DA8A2-A68E-9245-AF7D-4AA38C5E5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976" y="3236755"/>
            <a:ext cx="1271397" cy="1271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A597A9-547B-DE44-878F-37510DADE7DF}"/>
              </a:ext>
            </a:extLst>
          </p:cNvPr>
          <p:cNvSpPr txBox="1"/>
          <p:nvPr/>
        </p:nvSpPr>
        <p:spPr>
          <a:xfrm>
            <a:off x="3922645" y="3872453"/>
            <a:ext cx="3526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B499A"/>
                </a:solidFill>
              </a:rPr>
              <a:t>From d</a:t>
            </a:r>
            <a:r>
              <a:rPr lang="en-NL" sz="2400" dirty="0" smtClean="0">
                <a:solidFill>
                  <a:srgbClr val="2B499A"/>
                </a:solidFill>
              </a:rPr>
              <a:t>isconnected </a:t>
            </a:r>
            <a:r>
              <a:rPr lang="en-NL" sz="2400" dirty="0">
                <a:solidFill>
                  <a:srgbClr val="2B499A"/>
                </a:solidFill>
              </a:rPr>
              <a:t>silos to a federated infrastructure providing added value to researchers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D43D73-935F-4647-87C3-A2EC445A5699}"/>
              </a:ext>
            </a:extLst>
          </p:cNvPr>
          <p:cNvCxnSpPr/>
          <p:nvPr/>
        </p:nvCxnSpPr>
        <p:spPr>
          <a:xfrm flipV="1">
            <a:off x="838199" y="2798617"/>
            <a:ext cx="77247" cy="630383"/>
          </a:xfrm>
          <a:prstGeom prst="straightConnector1">
            <a:avLst/>
          </a:prstGeom>
          <a:ln w="38100">
            <a:solidFill>
              <a:srgbClr val="6BAA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505BFE-3043-0748-A885-0FA638844DDE}"/>
              </a:ext>
            </a:extLst>
          </p:cNvPr>
          <p:cNvCxnSpPr>
            <a:cxnSpLocks/>
          </p:cNvCxnSpPr>
          <p:nvPr/>
        </p:nvCxnSpPr>
        <p:spPr>
          <a:xfrm>
            <a:off x="1460332" y="4127897"/>
            <a:ext cx="610344" cy="380255"/>
          </a:xfrm>
          <a:prstGeom prst="straightConnector1">
            <a:avLst/>
          </a:prstGeom>
          <a:ln w="38100">
            <a:solidFill>
              <a:srgbClr val="6BAA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57FFB6-252C-7748-A9F9-D5BA715EDFD3}"/>
              </a:ext>
            </a:extLst>
          </p:cNvPr>
          <p:cNvCxnSpPr>
            <a:cxnSpLocks/>
          </p:cNvCxnSpPr>
          <p:nvPr/>
        </p:nvCxnSpPr>
        <p:spPr>
          <a:xfrm flipV="1">
            <a:off x="8835666" y="2707806"/>
            <a:ext cx="220731" cy="699588"/>
          </a:xfrm>
          <a:prstGeom prst="straightConnector1">
            <a:avLst/>
          </a:prstGeom>
          <a:ln w="38100">
            <a:solidFill>
              <a:srgbClr val="6BAA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C0862C-26DD-F647-8F25-9AF9EC3DAFF9}"/>
              </a:ext>
            </a:extLst>
          </p:cNvPr>
          <p:cNvCxnSpPr>
            <a:endCxn id="8" idx="1"/>
          </p:cNvCxnSpPr>
          <p:nvPr/>
        </p:nvCxnSpPr>
        <p:spPr>
          <a:xfrm>
            <a:off x="9735091" y="2528092"/>
            <a:ext cx="539570" cy="270526"/>
          </a:xfrm>
          <a:prstGeom prst="straightConnector1">
            <a:avLst/>
          </a:prstGeom>
          <a:ln w="38100">
            <a:solidFill>
              <a:srgbClr val="6BAAC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194E07-6FE3-C946-A841-8958AD1D6123}"/>
              </a:ext>
            </a:extLst>
          </p:cNvPr>
          <p:cNvCxnSpPr>
            <a:cxnSpLocks/>
          </p:cNvCxnSpPr>
          <p:nvPr/>
        </p:nvCxnSpPr>
        <p:spPr>
          <a:xfrm>
            <a:off x="9617306" y="2661614"/>
            <a:ext cx="473756" cy="976832"/>
          </a:xfrm>
          <a:prstGeom prst="straightConnector1">
            <a:avLst/>
          </a:prstGeom>
          <a:ln w="38100">
            <a:solidFill>
              <a:srgbClr val="6BAAC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>
            <a:extLst>
              <a:ext uri="{FF2B5EF4-FFF2-40B4-BE49-F238E27FC236}">
                <a16:creationId xmlns:a16="http://schemas.microsoft.com/office/drawing/2014/main" id="{2FD64F82-00E9-194B-BBCF-B46F57623D2A}"/>
              </a:ext>
            </a:extLst>
          </p:cNvPr>
          <p:cNvSpPr/>
          <p:nvPr/>
        </p:nvSpPr>
        <p:spPr>
          <a:xfrm>
            <a:off x="4060796" y="2879621"/>
            <a:ext cx="3198208" cy="714267"/>
          </a:xfrm>
          <a:prstGeom prst="rightArrow">
            <a:avLst/>
          </a:prstGeom>
          <a:solidFill>
            <a:srgbClr val="6BAACA"/>
          </a:solidFill>
          <a:ln>
            <a:solidFill>
              <a:srgbClr val="6BA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737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F317-9805-4059-B2B9-879590EB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/>
              </a:rPr>
              <a:t>How this vision will be implemented: who are the actors?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43CFD-7828-46C8-A681-49C18942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189148"/>
            <a:ext cx="9144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An EOSC Governance established to steer the strategy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Over 40 EC funded projects supporting the Governance to make EOSC a reality</a:t>
            </a:r>
          </a:p>
        </p:txBody>
      </p: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ACE0403-E5E0-4D8A-A739-E49DF532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1897787"/>
            <a:ext cx="1654629" cy="1288056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58ACEEBA-10E5-40A4-A470-A3AEAD80F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43" y="3504343"/>
            <a:ext cx="1508732" cy="15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3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795110B4-07DB-410D-8978-73BE6CCAF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3" y="5045828"/>
            <a:ext cx="1440426" cy="438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99621-A7EE-4689-A11D-619DB1B4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/>
              </a:rPr>
              <a:t>The role of EOSC Future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6C7D-A93E-4F16-81B4-E6BB9863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30" y="1563431"/>
            <a:ext cx="11488470" cy="43374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EOSC Future is the </a:t>
            </a:r>
            <a:r>
              <a:rPr lang="en-US" sz="3600" b="1"/>
              <a:t>flagship project supporting the implementation</a:t>
            </a:r>
            <a:r>
              <a:rPr lang="en-US" sz="3600"/>
              <a:t> of EOSC</a:t>
            </a:r>
          </a:p>
          <a:p>
            <a:r>
              <a:rPr lang="en-US" sz="2400"/>
              <a:t>The project started in April 2021 and will end in September 2023</a:t>
            </a:r>
          </a:p>
          <a:p>
            <a:r>
              <a:rPr lang="en-US" sz="2400"/>
              <a:t>35 beneficiaries representing over 85 organisations from all around Europe </a:t>
            </a:r>
          </a:p>
          <a:p>
            <a:endParaRPr lang="en-US" sz="2400"/>
          </a:p>
        </p:txBody>
      </p:sp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6CB89B3-4ED1-4CC8-9930-271282C4D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50" y="4133675"/>
            <a:ext cx="565150" cy="889000"/>
          </a:xfrm>
          <a:prstGeom prst="rect">
            <a:avLst/>
          </a:prstGeom>
        </p:spPr>
      </p:pic>
      <p:pic>
        <p:nvPicPr>
          <p:cNvPr id="7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B54485E-FAB1-486B-8380-97566EFB8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31" y="4206177"/>
            <a:ext cx="1174750" cy="414002"/>
          </a:xfrm>
          <a:prstGeom prst="rect">
            <a:avLst/>
          </a:prstGeom>
        </p:spPr>
      </p:pic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29BA2EB2-6E2A-4ADE-91D1-136E7BBD7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798" y="3988659"/>
            <a:ext cx="1943100" cy="760752"/>
          </a:xfrm>
          <a:prstGeom prst="rect">
            <a:avLst/>
          </a:prstGeom>
        </p:spPr>
      </p:pic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E43D8317-F896-4650-BC7B-68E65E626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4408" y="4472480"/>
            <a:ext cx="698091" cy="658758"/>
          </a:xfrm>
          <a:prstGeom prst="rect">
            <a:avLst/>
          </a:prstGeom>
        </p:spPr>
      </p:pic>
      <p:pic>
        <p:nvPicPr>
          <p:cNvPr id="12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CA61AC2E-4BD7-4A17-8DAF-A7102E61B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281" y="4381883"/>
            <a:ext cx="1416050" cy="500126"/>
          </a:xfrm>
          <a:prstGeom prst="rect">
            <a:avLst/>
          </a:prstGeom>
        </p:spPr>
      </p:pic>
      <p:pic>
        <p:nvPicPr>
          <p:cNvPr id="13" name="Picture 13" descr="Icon&#10;&#10;Description automatically generated">
            <a:extLst>
              <a:ext uri="{FF2B5EF4-FFF2-40B4-BE49-F238E27FC236}">
                <a16:creationId xmlns:a16="http://schemas.microsoft.com/office/drawing/2014/main" id="{99E7624B-9B7C-444B-BED8-911C2C0A45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0966" y="4690324"/>
            <a:ext cx="660400" cy="603250"/>
          </a:xfrm>
          <a:prstGeom prst="rect">
            <a:avLst/>
          </a:prstGeom>
        </p:spPr>
      </p:pic>
      <p:pic>
        <p:nvPicPr>
          <p:cNvPr id="14" name="Picture 14" descr="Logo&#10;&#10;Description automatically generated">
            <a:extLst>
              <a:ext uri="{FF2B5EF4-FFF2-40B4-BE49-F238E27FC236}">
                <a16:creationId xmlns:a16="http://schemas.microsoft.com/office/drawing/2014/main" id="{EE5A3B47-499A-4CEB-9473-4BD110E43C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3112" y="4860711"/>
            <a:ext cx="990600" cy="366329"/>
          </a:xfrm>
          <a:prstGeom prst="rect">
            <a:avLst/>
          </a:prstGeom>
        </p:spPr>
      </p:pic>
      <p:pic>
        <p:nvPicPr>
          <p:cNvPr id="16" name="Picture 16" descr="Icon&#10;&#10;Description automatically generated">
            <a:extLst>
              <a:ext uri="{FF2B5EF4-FFF2-40B4-BE49-F238E27FC236}">
                <a16:creationId xmlns:a16="http://schemas.microsoft.com/office/drawing/2014/main" id="{6ED738EC-7191-4385-BA20-4430E4955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8043" y="5468523"/>
            <a:ext cx="414184" cy="345734"/>
          </a:xfrm>
          <a:prstGeom prst="rect">
            <a:avLst/>
          </a:prstGeom>
        </p:spPr>
      </p:pic>
      <p:pic>
        <p:nvPicPr>
          <p:cNvPr id="17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25E81F69-C93A-473F-9AF0-80459FDFF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065" y="4561404"/>
            <a:ext cx="1170039" cy="621019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834C5229-9F53-469E-A611-258AA3FD57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9605" y="4030576"/>
            <a:ext cx="819151" cy="390146"/>
          </a:xfrm>
          <a:prstGeom prst="rect">
            <a:avLst/>
          </a:prstGeom>
        </p:spPr>
      </p:pic>
      <p:pic>
        <p:nvPicPr>
          <p:cNvPr id="19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D8941F4B-B6DA-49BD-A2E6-0AC4093C62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8439" y="4827554"/>
            <a:ext cx="477480" cy="292944"/>
          </a:xfrm>
          <a:prstGeom prst="rect">
            <a:avLst/>
          </a:prstGeom>
        </p:spPr>
      </p:pic>
      <p:pic>
        <p:nvPicPr>
          <p:cNvPr id="20" name="Picture 20" descr="Logo&#10;&#10;Description automatically generated">
            <a:extLst>
              <a:ext uri="{FF2B5EF4-FFF2-40B4-BE49-F238E27FC236}">
                <a16:creationId xmlns:a16="http://schemas.microsoft.com/office/drawing/2014/main" id="{8AB93ACF-255F-4FC6-A7CA-59EC7B889A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2055" y="5298986"/>
            <a:ext cx="484240" cy="546130"/>
          </a:xfrm>
          <a:prstGeom prst="rect">
            <a:avLst/>
          </a:prstGeom>
        </p:spPr>
      </p:pic>
      <p:pic>
        <p:nvPicPr>
          <p:cNvPr id="21" name="Picture 21" descr="Text&#10;&#10;Description automatically generated">
            <a:extLst>
              <a:ext uri="{FF2B5EF4-FFF2-40B4-BE49-F238E27FC236}">
                <a16:creationId xmlns:a16="http://schemas.microsoft.com/office/drawing/2014/main" id="{AD0AD4BF-6B23-48EE-9B6F-3FCF5CAC5B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19945" y="5211016"/>
            <a:ext cx="967249" cy="259342"/>
          </a:xfrm>
          <a:prstGeom prst="rect">
            <a:avLst/>
          </a:prstGeom>
        </p:spPr>
      </p:pic>
      <p:pic>
        <p:nvPicPr>
          <p:cNvPr id="22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51355A3D-F1D7-43D9-A786-B14E5D272E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38412" y="5792291"/>
            <a:ext cx="832260" cy="354293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90DCD987-9F2F-4DFD-9983-EC0004E94A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72296" y="4154159"/>
            <a:ext cx="933450" cy="1066800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A4DC2E94-904B-4A17-ABCF-F4E4584C86D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7579" y="4970977"/>
            <a:ext cx="2112297" cy="472926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0A55E28E-B754-4B3C-9055-45C69644923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77352" y="5165523"/>
            <a:ext cx="1120878" cy="434926"/>
          </a:xfrm>
          <a:prstGeom prst="rect">
            <a:avLst/>
          </a:prstGeom>
        </p:spPr>
      </p:pic>
      <p:pic>
        <p:nvPicPr>
          <p:cNvPr id="27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742FA7C4-5A56-4E90-8B8D-E6E30B349C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9537" y="5617688"/>
            <a:ext cx="504928" cy="447862"/>
          </a:xfrm>
          <a:prstGeom prst="rect">
            <a:avLst/>
          </a:prstGeom>
        </p:spPr>
      </p:pic>
      <p:pic>
        <p:nvPicPr>
          <p:cNvPr id="28" name="Picture 28" descr="Icon&#10;&#10;Description automatically generated">
            <a:extLst>
              <a:ext uri="{FF2B5EF4-FFF2-40B4-BE49-F238E27FC236}">
                <a16:creationId xmlns:a16="http://schemas.microsoft.com/office/drawing/2014/main" id="{A1CBE306-5525-4F2A-9F6D-E439657376B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290" y="5499130"/>
            <a:ext cx="631313" cy="386121"/>
          </a:xfrm>
          <a:prstGeom prst="rect">
            <a:avLst/>
          </a:prstGeom>
        </p:spPr>
      </p:pic>
      <p:pic>
        <p:nvPicPr>
          <p:cNvPr id="29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06404EFD-D934-466A-BB55-10C63F53C57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43435" y="4486304"/>
            <a:ext cx="710791" cy="343106"/>
          </a:xfrm>
          <a:prstGeom prst="rect">
            <a:avLst/>
          </a:prstGeom>
        </p:spPr>
      </p:pic>
      <p:pic>
        <p:nvPicPr>
          <p:cNvPr id="30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25F7A54E-68F9-499D-92EF-05F26D14A39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22572" y="5646021"/>
            <a:ext cx="1006168" cy="499351"/>
          </a:xfrm>
          <a:prstGeom prst="rect">
            <a:avLst/>
          </a:prstGeom>
        </p:spPr>
      </p:pic>
      <p:pic>
        <p:nvPicPr>
          <p:cNvPr id="31" name="Picture 31" descr="A picture containing chart&#10;&#10;Description automatically generated">
            <a:extLst>
              <a:ext uri="{FF2B5EF4-FFF2-40B4-BE49-F238E27FC236}">
                <a16:creationId xmlns:a16="http://schemas.microsoft.com/office/drawing/2014/main" id="{A78C8384-0312-45FB-80BE-D9CE5E6EC19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85275" y="5715711"/>
            <a:ext cx="735781" cy="567678"/>
          </a:xfrm>
          <a:prstGeom prst="rect">
            <a:avLst/>
          </a:prstGeom>
        </p:spPr>
      </p:pic>
      <p:pic>
        <p:nvPicPr>
          <p:cNvPr id="32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AACC182D-1FBE-4FAB-841D-ED31BB5A806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59937" y="5754486"/>
            <a:ext cx="735782" cy="391396"/>
          </a:xfrm>
          <a:prstGeom prst="rect">
            <a:avLst/>
          </a:prstGeom>
        </p:spPr>
      </p:pic>
      <p:pic>
        <p:nvPicPr>
          <p:cNvPr id="33" name="Picture 33">
            <a:extLst>
              <a:ext uri="{FF2B5EF4-FFF2-40B4-BE49-F238E27FC236}">
                <a16:creationId xmlns:a16="http://schemas.microsoft.com/office/drawing/2014/main" id="{BBCC05AF-EF50-4FB9-9186-8EB00443919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69740" y="5385280"/>
            <a:ext cx="1096298" cy="439911"/>
          </a:xfrm>
          <a:prstGeom prst="rect">
            <a:avLst/>
          </a:prstGeom>
        </p:spPr>
      </p:pic>
      <p:pic>
        <p:nvPicPr>
          <p:cNvPr id="34" name="Picture 34" descr="A picture containing text, scissors&#10;&#10;Description automatically generated">
            <a:extLst>
              <a:ext uri="{FF2B5EF4-FFF2-40B4-BE49-F238E27FC236}">
                <a16:creationId xmlns:a16="http://schemas.microsoft.com/office/drawing/2014/main" id="{D0297784-3228-4054-8831-8E215F2EFE9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19944" y="4083072"/>
            <a:ext cx="629265" cy="657546"/>
          </a:xfrm>
          <a:prstGeom prst="rect">
            <a:avLst/>
          </a:prstGeom>
        </p:spPr>
      </p:pic>
      <p:pic>
        <p:nvPicPr>
          <p:cNvPr id="35" name="Picture 35">
            <a:extLst>
              <a:ext uri="{FF2B5EF4-FFF2-40B4-BE49-F238E27FC236}">
                <a16:creationId xmlns:a16="http://schemas.microsoft.com/office/drawing/2014/main" id="{0B6C5E53-3626-4877-A85B-9CD454493BA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3861" y="3867998"/>
            <a:ext cx="940006" cy="425246"/>
          </a:xfrm>
          <a:prstGeom prst="rect">
            <a:avLst/>
          </a:prstGeom>
        </p:spPr>
      </p:pic>
      <p:pic>
        <p:nvPicPr>
          <p:cNvPr id="36" name="Picture 3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64E65CE-04FA-4228-BC01-BA01FDA0AC9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53016" y="3790409"/>
            <a:ext cx="2743200" cy="385011"/>
          </a:xfrm>
          <a:prstGeom prst="rect">
            <a:avLst/>
          </a:prstGeom>
        </p:spPr>
      </p:pic>
      <p:pic>
        <p:nvPicPr>
          <p:cNvPr id="37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6BC5741B-A202-4BC2-AFEA-7ED26E231B5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691290" y="4896990"/>
            <a:ext cx="653845" cy="392298"/>
          </a:xfrm>
          <a:prstGeom prst="rect">
            <a:avLst/>
          </a:prstGeom>
        </p:spPr>
      </p:pic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76B565E-9202-4A05-AEBE-AF01CC02C90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621577" y="3790082"/>
            <a:ext cx="1047750" cy="623686"/>
          </a:xfrm>
          <a:prstGeom prst="rect">
            <a:avLst/>
          </a:prstGeom>
        </p:spPr>
      </p:pic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32C1495C-1ECF-4FEA-98A5-70C948427D1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94577" y="5264893"/>
            <a:ext cx="1104900" cy="309314"/>
          </a:xfrm>
          <a:prstGeom prst="rect">
            <a:avLst/>
          </a:prstGeom>
        </p:spPr>
      </p:pic>
      <p:pic>
        <p:nvPicPr>
          <p:cNvPr id="8" name="Picture 37" descr="A picture containing logo&#10;&#10;Description automatically generated">
            <a:extLst>
              <a:ext uri="{FF2B5EF4-FFF2-40B4-BE49-F238E27FC236}">
                <a16:creationId xmlns:a16="http://schemas.microsoft.com/office/drawing/2014/main" id="{1562B176-7CAC-4094-823C-C7B02100589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989627" y="4677045"/>
            <a:ext cx="1549400" cy="342010"/>
          </a:xfrm>
          <a:prstGeom prst="rect">
            <a:avLst/>
          </a:prstGeom>
        </p:spPr>
      </p:pic>
      <p:pic>
        <p:nvPicPr>
          <p:cNvPr id="38" name="Picture 38">
            <a:extLst>
              <a:ext uri="{FF2B5EF4-FFF2-40B4-BE49-F238E27FC236}">
                <a16:creationId xmlns:a16="http://schemas.microsoft.com/office/drawing/2014/main" id="{70EC3F04-1174-4FE1-B7B8-C497A09553C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8877" y="5935488"/>
            <a:ext cx="723900" cy="295275"/>
          </a:xfrm>
          <a:prstGeom prst="rect">
            <a:avLst/>
          </a:prstGeom>
        </p:spPr>
      </p:pic>
      <p:pic>
        <p:nvPicPr>
          <p:cNvPr id="39" name="Picture 39" descr="Text&#10;&#10;Description automatically generated">
            <a:extLst>
              <a:ext uri="{FF2B5EF4-FFF2-40B4-BE49-F238E27FC236}">
                <a16:creationId xmlns:a16="http://schemas.microsoft.com/office/drawing/2014/main" id="{8CA26ABA-B0BF-42B4-BA13-E7D93B9DE97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269527" y="4045870"/>
            <a:ext cx="1257300" cy="372460"/>
          </a:xfrm>
          <a:prstGeom prst="rect">
            <a:avLst/>
          </a:prstGeom>
        </p:spPr>
      </p:pic>
      <p:pic>
        <p:nvPicPr>
          <p:cNvPr id="40" name="Picture 40" descr="A picture containing logo&#10;&#10;Description automatically generated">
            <a:extLst>
              <a:ext uri="{FF2B5EF4-FFF2-40B4-BE49-F238E27FC236}">
                <a16:creationId xmlns:a16="http://schemas.microsoft.com/office/drawing/2014/main" id="{23C2DD6F-2C9F-4B95-8001-824FBE5E8B7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80102" y="5410025"/>
            <a:ext cx="10096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7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867EA-F976-4E44-A6F0-6227920B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>
                <a:latin typeface="Corbel"/>
              </a:rPr>
              <a:t>What EOSC Future aims to deliver?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F80CEF4-4C01-444F-B8D5-4CC7EA21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29" y="1684327"/>
            <a:ext cx="8522413" cy="349891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D5ED9F0-4FEB-46CF-B9A8-EF8B6E969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49" y="3071708"/>
            <a:ext cx="9524143" cy="868696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BAA235A2-1D98-4F59-B745-D4AF77FC1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73" y="5444332"/>
            <a:ext cx="8017267" cy="72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6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4025-B1D4-430F-9A87-85DD0D3A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/>
              </a:rPr>
              <a:t>User engagement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A778BD-58DA-4AB0-82F3-6956A74FD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439" y="1235689"/>
            <a:ext cx="9584101" cy="4351338"/>
          </a:xfrm>
        </p:spPr>
      </p:pic>
    </p:spTree>
    <p:extLst>
      <p:ext uri="{BB962C8B-B14F-4D97-AF65-F5344CB8AC3E}">
        <p14:creationId xmlns:p14="http://schemas.microsoft.com/office/powerpoint/2010/main" val="106161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3FF4-0C21-4036-91F3-5C60E787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/>
              </a:rPr>
              <a:t>Skills &amp; Training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B0F74D-1129-49A3-81EB-E3DFD74AD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949" y="1825625"/>
            <a:ext cx="9584101" cy="4351338"/>
          </a:xfrm>
        </p:spPr>
      </p:pic>
    </p:spTree>
    <p:extLst>
      <p:ext uri="{BB962C8B-B14F-4D97-AF65-F5344CB8AC3E}">
        <p14:creationId xmlns:p14="http://schemas.microsoft.com/office/powerpoint/2010/main" val="406054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9566-81B1-40D3-9851-01F531B2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Excellent Science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7B10B9-E488-45C5-ADDD-73BD2F4C5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347" y="1571625"/>
            <a:ext cx="9305506" cy="4351338"/>
          </a:xfrm>
        </p:spPr>
      </p:pic>
    </p:spTree>
    <p:extLst>
      <p:ext uri="{BB962C8B-B14F-4D97-AF65-F5344CB8AC3E}">
        <p14:creationId xmlns:p14="http://schemas.microsoft.com/office/powerpoint/2010/main" val="403125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5EF4-530C-4110-BBAF-1EE06262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rbel"/>
              </a:rPr>
              <a:t>Science clusters</a:t>
            </a:r>
            <a:endParaRPr lang="en-GB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D0C258CE-8E5A-4EA6-ACA0-E34BD2613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931" y="1796870"/>
            <a:ext cx="572175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467E39-9CE9-4614-8054-946BEFF2BC5C}"/>
              </a:ext>
            </a:extLst>
          </p:cNvPr>
          <p:cNvSpPr txBox="1"/>
          <p:nvPr/>
        </p:nvSpPr>
        <p:spPr>
          <a:xfrm>
            <a:off x="6881003" y="2395268"/>
            <a:ext cx="435346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latin typeface="Calibri"/>
                <a:cs typeface="Calibri"/>
              </a:rPr>
              <a:t>ESFRI Science Clusters :</a:t>
            </a:r>
          </a:p>
          <a:p>
            <a:r>
              <a:rPr lang="nl-NL" b="1">
                <a:latin typeface="Calibri"/>
                <a:cs typeface="Calibri"/>
              </a:rPr>
              <a:t>ENVRI-FAIR </a:t>
            </a:r>
            <a:r>
              <a:rPr lang="nl-NL">
                <a:latin typeface="Calibri"/>
                <a:cs typeface="Calibri"/>
              </a:rPr>
              <a:t>– environmental sciences</a:t>
            </a:r>
          </a:p>
          <a:p>
            <a:r>
              <a:rPr lang="nl-NL" b="1">
                <a:latin typeface="Calibri"/>
                <a:cs typeface="Calibri"/>
              </a:rPr>
              <a:t>EOSC-Life</a:t>
            </a:r>
            <a:r>
              <a:rPr lang="nl-NL">
                <a:latin typeface="Calibri"/>
                <a:cs typeface="Calibri"/>
              </a:rPr>
              <a:t> – life sciences</a:t>
            </a:r>
          </a:p>
          <a:p>
            <a:r>
              <a:rPr lang="nl-NL" b="1">
                <a:latin typeface="Calibri"/>
                <a:cs typeface="Calibri"/>
              </a:rPr>
              <a:t>ESCAPE </a:t>
            </a:r>
            <a:r>
              <a:rPr lang="nl-NL">
                <a:latin typeface="Calibri"/>
                <a:cs typeface="Calibri"/>
              </a:rPr>
              <a:t>– astronomy and particle physics</a:t>
            </a:r>
          </a:p>
          <a:p>
            <a:r>
              <a:rPr lang="nl-NL" b="1">
                <a:latin typeface="Calibri"/>
                <a:cs typeface="Calibri"/>
              </a:rPr>
              <a:t>PaNOSC </a:t>
            </a:r>
            <a:r>
              <a:rPr lang="nl-NL">
                <a:latin typeface="Calibri"/>
                <a:cs typeface="Calibri"/>
              </a:rPr>
              <a:t>– photon and neutron sciences</a:t>
            </a:r>
          </a:p>
          <a:p>
            <a:r>
              <a:rPr lang="nl-NL" b="1">
                <a:latin typeface="Calibri"/>
                <a:cs typeface="Calibri"/>
              </a:rPr>
              <a:t>SSHOC </a:t>
            </a:r>
            <a:r>
              <a:rPr lang="nl-NL">
                <a:latin typeface="Calibri"/>
                <a:cs typeface="Calibri"/>
              </a:rPr>
              <a:t>– social sciences and humanities</a:t>
            </a:r>
          </a:p>
        </p:txBody>
      </p:sp>
    </p:spTree>
    <p:extLst>
      <p:ext uri="{BB962C8B-B14F-4D97-AF65-F5344CB8AC3E}">
        <p14:creationId xmlns:p14="http://schemas.microsoft.com/office/powerpoint/2010/main" val="2313145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SC Future">
      <a:dk1>
        <a:srgbClr val="000000"/>
      </a:dk1>
      <a:lt1>
        <a:srgbClr val="FFFFFF"/>
      </a:lt1>
      <a:dk2>
        <a:srgbClr val="0C2AD5"/>
      </a:dk2>
      <a:lt2>
        <a:srgbClr val="E7E6E6"/>
      </a:lt2>
      <a:accent1>
        <a:srgbClr val="0C2AD5"/>
      </a:accent1>
      <a:accent2>
        <a:srgbClr val="08C8E9"/>
      </a:accent2>
      <a:accent3>
        <a:srgbClr val="FE6F5B"/>
      </a:accent3>
      <a:accent4>
        <a:srgbClr val="FFCC00"/>
      </a:accent4>
      <a:accent5>
        <a:srgbClr val="0CA88B"/>
      </a:accent5>
      <a:accent6>
        <a:srgbClr val="8A3FFF"/>
      </a:accent6>
      <a:hlink>
        <a:srgbClr val="08C8E9"/>
      </a:hlink>
      <a:folHlink>
        <a:srgbClr val="8A3FF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_Future_PowerPoint_Template" id="{8AD338DE-0717-8C48-B131-312D34D0B406}" vid="{9163F1A3-453D-6544-865B-F209B0D63178}"/>
    </a:ext>
  </a:extLst>
</a:theme>
</file>

<file path=ppt/theme/theme2.xml><?xml version="1.0" encoding="utf-8"?>
<a:theme xmlns:a="http://schemas.openxmlformats.org/drawingml/2006/main" name="Office Theme">
  <a:themeElements>
    <a:clrScheme name="EOSC Future">
      <a:dk1>
        <a:srgbClr val="000000"/>
      </a:dk1>
      <a:lt1>
        <a:srgbClr val="FFFFFF"/>
      </a:lt1>
      <a:dk2>
        <a:srgbClr val="0C2AD5"/>
      </a:dk2>
      <a:lt2>
        <a:srgbClr val="E7E6E6"/>
      </a:lt2>
      <a:accent1>
        <a:srgbClr val="0C2AD5"/>
      </a:accent1>
      <a:accent2>
        <a:srgbClr val="08C8E9"/>
      </a:accent2>
      <a:accent3>
        <a:srgbClr val="FE6F5B"/>
      </a:accent3>
      <a:accent4>
        <a:srgbClr val="FFCC00"/>
      </a:accent4>
      <a:accent5>
        <a:srgbClr val="0CA88B"/>
      </a:accent5>
      <a:accent6>
        <a:srgbClr val="8A3FFF"/>
      </a:accent6>
      <a:hlink>
        <a:srgbClr val="08C8E9"/>
      </a:hlink>
      <a:folHlink>
        <a:srgbClr val="8A3FF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185089E-3E8E-0D4F-A21F-5637C989C12D}" vid="{505C9BA5-14DF-6A4A-8F71-D5232ED5466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92ECF2C30F744D9B9686E2A04B0D7F" ma:contentTypeVersion="12" ma:contentTypeDescription="Create a new document." ma:contentTypeScope="" ma:versionID="a3aa03337a2cd69db72676c8f4e929d4">
  <xsd:schema xmlns:xsd="http://www.w3.org/2001/XMLSchema" xmlns:xs="http://www.w3.org/2001/XMLSchema" xmlns:p="http://schemas.microsoft.com/office/2006/metadata/properties" xmlns:ns2="1ebe8a59-6c31-4b59-8b84-b6b679da562d" xmlns:ns3="b3344c2a-0865-4ba5-b568-a06b4c7472fa" targetNamespace="http://schemas.microsoft.com/office/2006/metadata/properties" ma:root="true" ma:fieldsID="16904a15cecea91c3fe7d6f8c4e1f469" ns2:_="" ns3:_="">
    <xsd:import namespace="1ebe8a59-6c31-4b59-8b84-b6b679da562d"/>
    <xsd:import namespace="b3344c2a-0865-4ba5-b568-a06b4c7472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e8a59-6c31-4b59-8b84-b6b679da5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44c2a-0865-4ba5-b568-a06b4c7472f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8570BF-8479-4AFB-A865-6FEA11CABDEA}">
  <ds:schemaRefs>
    <ds:schemaRef ds:uri="1ebe8a59-6c31-4b59-8b84-b6b679da562d"/>
    <ds:schemaRef ds:uri="b3344c2a-0865-4ba5-b568-a06b4c7472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0D9C973-C228-4AFA-8AA9-313E702DBE4D}">
  <ds:schemaRefs>
    <ds:schemaRef ds:uri="1762280b-2741-49dc-b65f-1ac0c367ba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A52795-ED59-4162-9E59-4D53ABB3F4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164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맑은 고딕</vt:lpstr>
      <vt:lpstr>Arial</vt:lpstr>
      <vt:lpstr>Calibri</vt:lpstr>
      <vt:lpstr>Corbel</vt:lpstr>
      <vt:lpstr>Courier New</vt:lpstr>
      <vt:lpstr>HY엽서L</vt:lpstr>
      <vt:lpstr>Wingdings</vt:lpstr>
      <vt:lpstr>Office Theme</vt:lpstr>
      <vt:lpstr>Office Theme</vt:lpstr>
      <vt:lpstr>EOSC Future A quick intro</vt:lpstr>
      <vt:lpstr>Aims to enable multidisciplinary discovery &amp; use</vt:lpstr>
      <vt:lpstr>How this vision will be implemented: who are the actors?</vt:lpstr>
      <vt:lpstr>The role of EOSC Future</vt:lpstr>
      <vt:lpstr>What EOSC Future aims to deliver?</vt:lpstr>
      <vt:lpstr>User engagement </vt:lpstr>
      <vt:lpstr>Skills &amp; Training</vt:lpstr>
      <vt:lpstr>Excellent Science</vt:lpstr>
      <vt:lpstr>Science clusters</vt:lpstr>
      <vt:lpstr>Technology and Interoperability</vt:lpstr>
      <vt:lpstr>Co-development and procurement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 Future</dc:title>
  <dc:creator>Veronica Bertacchini</dc:creator>
  <cp:lastModifiedBy>Fava, Ilaria</cp:lastModifiedBy>
  <cp:revision>5</cp:revision>
  <dcterms:created xsi:type="dcterms:W3CDTF">2021-05-20T09:42:56Z</dcterms:created>
  <dcterms:modified xsi:type="dcterms:W3CDTF">2021-11-15T14:47:59Z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0x0101000192ECF2C30F744D9B9686E2A04B0D7F</vt:lpwstr>
  </property>
</Properties>
</file>