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1" r:id="rId2"/>
  </p:sldMasterIdLst>
  <p:notesMasterIdLst>
    <p:notesMasterId r:id="rId10"/>
  </p:notesMasterIdLst>
  <p:handoutMasterIdLst>
    <p:handoutMasterId r:id="rId11"/>
  </p:handoutMasterIdLst>
  <p:sldIdLst>
    <p:sldId id="291" r:id="rId3"/>
    <p:sldId id="289" r:id="rId4"/>
    <p:sldId id="260" r:id="rId5"/>
    <p:sldId id="270" r:id="rId6"/>
    <p:sldId id="285" r:id="rId7"/>
    <p:sldId id="286" r:id="rId8"/>
    <p:sldId id="25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7B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960" autoAdjust="0"/>
  </p:normalViewPr>
  <p:slideViewPr>
    <p:cSldViewPr snapToGrid="0" snapToObjects="1">
      <p:cViewPr varScale="1">
        <p:scale>
          <a:sx n="83" d="100"/>
          <a:sy n="83" d="100"/>
        </p:scale>
        <p:origin x="81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2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3062" y="3007669"/>
            <a:ext cx="5131030" cy="2362840"/>
          </a:xfrm>
        </p:spPr>
        <p:txBody>
          <a:bodyPr anchor="b">
            <a:normAutofit/>
          </a:bodyPr>
          <a:lstStyle>
            <a:lvl1pPr algn="r">
              <a:defRPr sz="4800" b="0">
                <a:solidFill>
                  <a:srgbClr val="7FCDEE"/>
                </a:solidFill>
                <a:latin typeface="Impact" panose="020B080603090205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7164" y="6054923"/>
            <a:ext cx="10996928" cy="425694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Author - Affilation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512DDA1-9038-934E-B0E2-72E7AB9B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9ED7F-A8D3-4AE2-9FD8-084ADE1D1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2231" y="6327398"/>
            <a:ext cx="1178114" cy="4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7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DE8E10C-595E-214D-A69E-1759C191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86CDDC-05AC-492D-8B43-B39298B6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D2DAF7-9627-4185-8CBC-8C6FFFDBF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2231" y="6327398"/>
            <a:ext cx="1178114" cy="4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1828801"/>
            <a:ext cx="6722693" cy="434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1828801"/>
            <a:ext cx="3932237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A1466B3-90DA-42E0-8E21-FE9D3718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0E85CF-D5C8-47C7-9601-5ADE4D34F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2231" y="6327398"/>
            <a:ext cx="1178114" cy="4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85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10/05/2021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10/05/2021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512DDA1-9038-934E-B0E2-72E7AB9B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10/05/2021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DE8E10C-595E-214D-A69E-1759C191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86CDDC-05AC-492D-8B43-B39298B6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0151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10/05/2021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329543"/>
            <a:ext cx="6722693" cy="384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2329544"/>
            <a:ext cx="3932237" cy="384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B043449-0E29-9344-94BD-63E53BAB4243}"/>
              </a:ext>
            </a:extLst>
          </p:cNvPr>
          <p:cNvSpPr txBox="1">
            <a:spLocks/>
          </p:cNvSpPr>
          <p:nvPr userDrawn="1"/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i="0" kern="1200">
                <a:solidFill>
                  <a:srgbClr val="07407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3062" y="3007669"/>
            <a:ext cx="5131030" cy="2362840"/>
          </a:xfrm>
        </p:spPr>
        <p:txBody>
          <a:bodyPr anchor="b">
            <a:noAutofit/>
          </a:bodyPr>
          <a:lstStyle>
            <a:lvl1pPr algn="r">
              <a:defRPr sz="2800" b="0">
                <a:solidFill>
                  <a:srgbClr val="7FCDEE"/>
                </a:solidFill>
                <a:latin typeface="Impact" panose="020B0806030902050204" pitchFamily="34" charset="0"/>
              </a:defRPr>
            </a:lvl1pPr>
          </a:lstStyle>
          <a:p>
            <a:endParaRPr lang="it-IT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350" y="5476829"/>
            <a:ext cx="11071742" cy="425694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0B206B-3559-445E-A7C9-D46A08F01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4276" y="6008843"/>
            <a:ext cx="1779816" cy="7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4F11FF-0C0C-44B8-B47E-9CC358FD6731}"/>
              </a:ext>
            </a:extLst>
          </p:cNvPr>
          <p:cNvSpPr/>
          <p:nvPr userDrawn="1"/>
        </p:nvSpPr>
        <p:spPr>
          <a:xfrm>
            <a:off x="1993692" y="1514007"/>
            <a:ext cx="9054059" cy="4332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54B2AD1-5035-49ED-AACA-E5F9C567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168" y="3123591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3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10/05/2021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266" y="6406624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F9D2688D-5062-DC41-BCCE-C31751DDA100}" type="datetime1">
              <a:rPr lang="it-IT" smtClean="0"/>
              <a:pPr/>
              <a:t>10/05/2021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490" y="6406623"/>
            <a:ext cx="981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3" r:id="rId4"/>
    <p:sldLayoutId id="2147483668" r:id="rId5"/>
    <p:sldLayoutId id="2147483670" r:id="rId6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600" b="1" i="0" kern="1200">
          <a:solidFill>
            <a:srgbClr val="07407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rgbClr val="0740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rgbClr val="0740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rgbClr val="0740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266" y="6406624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F9D2688D-5062-DC41-BCCE-C31751DDA100}" type="datetime1">
              <a:rPr lang="it-IT" smtClean="0"/>
              <a:pPr/>
              <a:t>10/05/2021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490" y="6406623"/>
            <a:ext cx="981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59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600" b="1" i="0" kern="1200">
          <a:solidFill>
            <a:srgbClr val="07407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rgbClr val="0740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400" kern="1200">
          <a:solidFill>
            <a:srgbClr val="0740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000" kern="1200">
          <a:solidFill>
            <a:srgbClr val="0740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osc-portal.eu/enhance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eosc-portal.eu/EOSC-Enhance-key-exploitable-resul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-portal.eu/for-providers" TargetMode="External"/><Relationship Id="rId3" Type="http://schemas.openxmlformats.org/officeDocument/2006/relationships/hyperlink" Target="https://providers.eosc-portal.eu/provider/my" TargetMode="External"/><Relationship Id="rId7" Type="http://schemas.openxmlformats.org/officeDocument/2006/relationships/hyperlink" Target="https://eosc-portal.eu/contribute-to-eos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osc-portal.eu/contribute-promotional-article-your-service" TargetMode="External"/><Relationship Id="rId5" Type="http://schemas.openxmlformats.org/officeDocument/2006/relationships/hyperlink" Target="https://eosc-portal.eu/using-the-portal" TargetMode="External"/><Relationship Id="rId4" Type="http://schemas.openxmlformats.org/officeDocument/2006/relationships/hyperlink" Target="https://eosc-portal.eu/providers-document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115" y="3007669"/>
            <a:ext cx="6986978" cy="2362840"/>
          </a:xfrm>
        </p:spPr>
        <p:txBody>
          <a:bodyPr/>
          <a:lstStyle/>
          <a:p>
            <a:r>
              <a:rPr lang="en-US" sz="4400" dirty="0"/>
              <a:t>11 May 2021  </a:t>
            </a:r>
            <a:br>
              <a:rPr lang="en-US" sz="4400" dirty="0"/>
            </a:br>
            <a:r>
              <a:rPr lang="en-US" sz="4400" dirty="0"/>
              <a:t>EOSC Portal Virtual Meeting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Federico Drago – Trust-IT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07F61-74DC-44B0-A8EB-ABA25AF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10/05/2021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B4945-1246-436A-8F74-754A0F0D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7A63E-87B9-4297-9B75-5C3D11C2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2</a:t>
            </a:fld>
            <a:endParaRPr lang="it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CFD783-30CD-4953-BAA0-CE6D2FA8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EOSC </a:t>
            </a:r>
            <a:r>
              <a:rPr lang="fr-BE" dirty="0" err="1"/>
              <a:t>Enhance</a:t>
            </a:r>
            <a:r>
              <a:rPr lang="fr-BE" dirty="0"/>
              <a:t> in </a:t>
            </a:r>
            <a:r>
              <a:rPr lang="fr-BE" dirty="0" err="1"/>
              <a:t>context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8F84A-CB70-4DED-AD62-065BC73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49" y="1553345"/>
            <a:ext cx="4608557" cy="4601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6ECA21-C08C-4F61-B7AB-ABEB9577E6F5}"/>
              </a:ext>
            </a:extLst>
          </p:cNvPr>
          <p:cNvSpPr txBox="1"/>
          <p:nvPr/>
        </p:nvSpPr>
        <p:spPr>
          <a:xfrm>
            <a:off x="6818278" y="2174692"/>
            <a:ext cx="4559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407B"/>
                </a:solidFill>
              </a:rPr>
              <a:t>Funded </a:t>
            </a:r>
            <a:r>
              <a:rPr lang="en-US" sz="2000" b="1" dirty="0">
                <a:solidFill>
                  <a:srgbClr val="07407B"/>
                </a:solidFill>
              </a:rPr>
              <a:t>under INFRAEOSC-06-2019-2020: Enhancing the EOSC portal and connecting thematic clouds</a:t>
            </a:r>
            <a:endParaRPr lang="LID4096" sz="2000" b="1" dirty="0">
              <a:solidFill>
                <a:srgbClr val="07407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DC697-C976-4291-BD8A-003FCB3DF95C}"/>
              </a:ext>
            </a:extLst>
          </p:cNvPr>
          <p:cNvSpPr txBox="1"/>
          <p:nvPr/>
        </p:nvSpPr>
        <p:spPr>
          <a:xfrm>
            <a:off x="6818278" y="4063797"/>
            <a:ext cx="45591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407B"/>
                </a:solidFill>
              </a:rPr>
              <a:t>Currently aligning with </a:t>
            </a:r>
            <a:r>
              <a:rPr lang="en-US" sz="2000" b="1" dirty="0">
                <a:solidFill>
                  <a:srgbClr val="07407B"/>
                </a:solidFill>
              </a:rPr>
              <a:t>INFRAEOSC-03-2020: </a:t>
            </a:r>
            <a:r>
              <a:rPr lang="en-GB" sz="2000" b="1" dirty="0">
                <a:solidFill>
                  <a:srgbClr val="07407B"/>
                </a:solidFill>
              </a:rPr>
              <a:t>Integration and consolidation of the existing pan-European access mechanism to public research infrastructures and commercial services through the EOSC Portal</a:t>
            </a:r>
            <a:endParaRPr lang="LID4096" sz="2000" b="1" dirty="0">
              <a:solidFill>
                <a:srgbClr val="0740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3A32C-48F9-403D-B045-4B577870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10/05/2021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7757C-6B48-478A-8E2A-8B2BCEC7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304933-04C6-49BF-BCE8-D04C391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Objectives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9B5966-E111-4574-91DF-3FBD7AB3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41" y="1557481"/>
            <a:ext cx="31623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4207A2-3566-4349-BB0B-A77A917F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41" y="3996881"/>
            <a:ext cx="31623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CE853ED-EDE1-46CC-BA8D-ACA5A2F4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4" y="1700355"/>
            <a:ext cx="32480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13E69D3-5D94-4A98-B0D9-7A64938E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4" y="3930206"/>
            <a:ext cx="32480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8B1770-B106-4D76-A7C0-FE157D57D92C}"/>
              </a:ext>
            </a:extLst>
          </p:cNvPr>
          <p:cNvSpPr txBox="1"/>
          <p:nvPr/>
        </p:nvSpPr>
        <p:spPr>
          <a:xfrm>
            <a:off x="1043650" y="2755841"/>
            <a:ext cx="3968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444444"/>
                </a:solidFill>
                <a:effectLst/>
                <a:latin typeface="Ubuntu"/>
              </a:rPr>
              <a:t>Enhancing the service provider interface and incorporating new services and resources into the EOSC Portal catalogue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E9971-F6C4-4DBA-8068-D7E976CCB065}"/>
              </a:ext>
            </a:extLst>
          </p:cNvPr>
          <p:cNvSpPr txBox="1"/>
          <p:nvPr/>
        </p:nvSpPr>
        <p:spPr>
          <a:xfrm>
            <a:off x="1043650" y="4982592"/>
            <a:ext cx="3968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444444"/>
                </a:solidFill>
                <a:effectLst/>
                <a:latin typeface="Ubuntu"/>
              </a:rPr>
              <a:t>Accelerating the deployment and uptake of EOSC Portal services and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7712E6-06A8-48CD-A9E1-90B2ADEFC025}"/>
              </a:ext>
            </a:extLst>
          </p:cNvPr>
          <p:cNvSpPr txBox="1"/>
          <p:nvPr/>
        </p:nvSpPr>
        <p:spPr>
          <a:xfrm>
            <a:off x="6675700" y="2761592"/>
            <a:ext cx="4090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444444"/>
                </a:solidFill>
                <a:effectLst/>
                <a:latin typeface="Ubuntu"/>
              </a:rPr>
              <a:t>Increasing user demand for services and resources via EOSC Portal improvements and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D72AE-4038-4D63-BF50-63CC57B89D0E}"/>
              </a:ext>
            </a:extLst>
          </p:cNvPr>
          <p:cNvSpPr txBox="1"/>
          <p:nvPr/>
        </p:nvSpPr>
        <p:spPr>
          <a:xfrm>
            <a:off x="6675700" y="4995802"/>
            <a:ext cx="3793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444444"/>
                </a:solidFill>
                <a:effectLst/>
                <a:latin typeface="Ubuntu"/>
              </a:rPr>
              <a:t>Enabling open access to services and data across thematic clouds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EF1171-7395-403E-88EC-11C51D05230F}"/>
              </a:ext>
            </a:extLst>
          </p:cNvPr>
          <p:cNvSpPr txBox="1"/>
          <p:nvPr/>
        </p:nvSpPr>
        <p:spPr>
          <a:xfrm>
            <a:off x="4838719" y="5797382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hlinkClick r:id="rId6"/>
              </a:rPr>
              <a:t>https://eosc-portal.eu/enhance</a:t>
            </a:r>
            <a:r>
              <a:rPr lang="en-GB" sz="3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C90AC-53F6-4C1B-9A02-169E0A2C5D22}"/>
              </a:ext>
            </a:extLst>
          </p:cNvPr>
          <p:cNvSpPr txBox="1"/>
          <p:nvPr/>
        </p:nvSpPr>
        <p:spPr>
          <a:xfrm>
            <a:off x="3000736" y="5813072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Check out: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857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4F1CC-61C2-476D-A36D-324E1257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10/05/2021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D6126-FE20-4C0F-92FD-C7AD7529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73253-7F4B-4DE4-B7C7-4A89B65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731CC-4418-4E01-9B74-62C38D31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K</a:t>
            </a:r>
            <a:r>
              <a:rPr lang="en-GB" dirty="0" err="1"/>
              <a:t>ey</a:t>
            </a:r>
            <a:r>
              <a:rPr lang="en-GB" dirty="0"/>
              <a:t> Exploitable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74428-1260-4C1B-86BE-64082D7F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6" y="1726436"/>
            <a:ext cx="2935791" cy="210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B2FAA-9195-4716-B09E-8FE677786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064" y="1724922"/>
            <a:ext cx="2955478" cy="2087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12A4EE-3A85-4759-B80F-CF2873DFE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064" y="3939409"/>
            <a:ext cx="2985748" cy="2138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1274D-2561-43ED-AD6A-17738A397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86" y="3954454"/>
            <a:ext cx="2952011" cy="2108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79C124-E46B-4878-B87B-EB0A6D56D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812" y="1721505"/>
            <a:ext cx="2935791" cy="2118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54AECE-24FA-4E80-B5D4-93CB86C42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812" y="3939409"/>
            <a:ext cx="2935791" cy="2147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755208-246C-4ACA-B17D-41CE86B8A3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8873" y="1739967"/>
            <a:ext cx="2985749" cy="21314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7F0EC8-F9FC-4D3A-8093-9AEC67358211}"/>
              </a:ext>
            </a:extLst>
          </p:cNvPr>
          <p:cNvSpPr txBox="1"/>
          <p:nvPr/>
        </p:nvSpPr>
        <p:spPr>
          <a:xfrm>
            <a:off x="9191688" y="4619415"/>
            <a:ext cx="272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https://eosc-portal.eu/EOSC-Enhance-key-exploitable-results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453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8A6A6-BDC2-42AF-83FB-AF86F523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10/05/2021</a:t>
            </a:fld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79D-4E2F-4C9B-A9EE-3D1F43FC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D27B04-D34E-42CD-AB39-A63E00FE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EOSC Portal Requirements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ACC80D-D4CA-491A-B9C2-A09F2463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1479915"/>
            <a:ext cx="7307217" cy="48675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Goals</a:t>
            </a:r>
          </a:p>
          <a:p>
            <a:r>
              <a:rPr lang="en-GB" dirty="0"/>
              <a:t>Guide the future enhancements to the EOSC Portal</a:t>
            </a:r>
          </a:p>
          <a:p>
            <a:r>
              <a:rPr lang="en-GB" dirty="0"/>
              <a:t>Collect insights on the needs of future EOSC users</a:t>
            </a:r>
          </a:p>
          <a:p>
            <a:r>
              <a:rPr lang="en-GB" dirty="0"/>
              <a:t>Understand how to widen the EOSC Portal user and provider base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Public round of Requirements Gathering</a:t>
            </a:r>
          </a:p>
          <a:p>
            <a:r>
              <a:rPr lang="en-GB" dirty="0"/>
              <a:t>Webinars carried out in Dec ’20 - Jan ‘21</a:t>
            </a:r>
          </a:p>
          <a:p>
            <a:r>
              <a:rPr lang="en-GB" dirty="0"/>
              <a:t>Public virtual meetings with users and service providers in March and May 2021</a:t>
            </a:r>
          </a:p>
          <a:p>
            <a:r>
              <a:rPr lang="en-GB" dirty="0"/>
              <a:t>EOSC Portal user survey: 26 April – 13 May 2021</a:t>
            </a:r>
          </a:p>
          <a:p>
            <a:r>
              <a:rPr lang="en-GB" dirty="0"/>
              <a:t>Constant feedback collection via the website and onboarding team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890F69D-D674-4D4F-995C-4B1ABBC8AF44}"/>
              </a:ext>
            </a:extLst>
          </p:cNvPr>
          <p:cNvSpPr txBox="1">
            <a:spLocks/>
          </p:cNvSpPr>
          <p:nvPr/>
        </p:nvSpPr>
        <p:spPr>
          <a:xfrm>
            <a:off x="7596460" y="1597095"/>
            <a:ext cx="3932237" cy="1954488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1800" dirty="0"/>
              <a:t>Requirements gathering is a key activity for EOSC Enhance.</a:t>
            </a:r>
          </a:p>
          <a:p>
            <a:pPr marL="0" indent="0" algn="ctr">
              <a:buFontTx/>
              <a:buNone/>
            </a:pPr>
            <a:r>
              <a:rPr lang="en-GB" sz="1800" dirty="0"/>
              <a:t>The EOSC Enhance team assesses and prioritises requirements for implementation</a:t>
            </a:r>
          </a:p>
        </p:txBody>
      </p:sp>
      <p:pic>
        <p:nvPicPr>
          <p:cNvPr id="10" name="Picture 2" descr="Image result for we value your feedback">
            <a:extLst>
              <a:ext uri="{FF2B5EF4-FFF2-40B4-BE49-F238E27FC236}">
                <a16:creationId xmlns:a16="http://schemas.microsoft.com/office/drawing/2014/main" id="{E491524A-EDC4-4F66-A516-80E98263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98" y="3856083"/>
            <a:ext cx="3425136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8A6A6-BDC2-42AF-83FB-AF86F523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10/05/2021</a:t>
            </a:fld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79D-4E2F-4C9B-A9EE-3D1F43FC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D27B04-D34E-42CD-AB39-A63E00FE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200"/>
            <a:ext cx="7815663" cy="610818"/>
          </a:xfrm>
        </p:spPr>
        <p:txBody>
          <a:bodyPr>
            <a:normAutofit fontScale="90000"/>
          </a:bodyPr>
          <a:lstStyle/>
          <a:p>
            <a:r>
              <a:rPr lang="en-GB" dirty="0"/>
              <a:t>For Providers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ACC80D-D4CA-491A-B9C2-A09F2463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33" y="1301019"/>
            <a:ext cx="11839334" cy="547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Useful links</a:t>
            </a:r>
          </a:p>
          <a:p>
            <a:r>
              <a:rPr lang="en-GB" dirty="0"/>
              <a:t>Providers Dashboard </a:t>
            </a:r>
            <a:r>
              <a:rPr lang="en-GB" dirty="0">
                <a:hlinkClick r:id="rId3"/>
              </a:rPr>
              <a:t>https://providers.eosc-portal.eu/provider/my</a:t>
            </a:r>
            <a:r>
              <a:rPr lang="en-GB" dirty="0"/>
              <a:t> </a:t>
            </a:r>
          </a:p>
          <a:p>
            <a:r>
              <a:rPr lang="en-GB" dirty="0"/>
              <a:t>Providers documentation </a:t>
            </a:r>
            <a:r>
              <a:rPr lang="en-GB" dirty="0">
                <a:hlinkClick r:id="rId4"/>
              </a:rPr>
              <a:t>https://eosc-portal.eu/providers-documentation</a:t>
            </a:r>
            <a:r>
              <a:rPr lang="en-GB" dirty="0"/>
              <a:t> </a:t>
            </a:r>
          </a:p>
          <a:p>
            <a:r>
              <a:rPr lang="en-GB" dirty="0"/>
              <a:t>Using the Portal </a:t>
            </a:r>
            <a:r>
              <a:rPr lang="en-GB" dirty="0">
                <a:hlinkClick r:id="rId5"/>
              </a:rPr>
              <a:t>https://eosc-portal.eu/using-the-portal</a:t>
            </a:r>
            <a:r>
              <a:rPr lang="en-GB" dirty="0"/>
              <a:t> </a:t>
            </a:r>
          </a:p>
          <a:p>
            <a:r>
              <a:rPr lang="en-GB" dirty="0"/>
              <a:t>Promote your EOSC Portal service </a:t>
            </a:r>
            <a:r>
              <a:rPr lang="en-GB" dirty="0">
                <a:hlinkClick r:id="rId6"/>
              </a:rPr>
              <a:t>https://eosc-portal.eu/contribute-promotional-article-your-service</a:t>
            </a:r>
            <a:r>
              <a:rPr lang="en-GB" dirty="0"/>
              <a:t> </a:t>
            </a:r>
          </a:p>
          <a:p>
            <a:r>
              <a:rPr lang="en-GB" dirty="0"/>
              <a:t>Submit your EOSC-related news/events </a:t>
            </a:r>
            <a:r>
              <a:rPr lang="en-GB" dirty="0">
                <a:hlinkClick r:id="rId7"/>
              </a:rPr>
              <a:t>https://eosc-portal.eu/contribute-to-eosc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b="1" u="sng" dirty="0"/>
              <a:t>Become a provider</a:t>
            </a:r>
          </a:p>
          <a:p>
            <a:r>
              <a:rPr lang="it-IT" dirty="0"/>
              <a:t>Apply now! </a:t>
            </a:r>
            <a:r>
              <a:rPr lang="it-IT" dirty="0">
                <a:hlinkClick r:id="rId8"/>
              </a:rPr>
              <a:t>https://eosc-portal.eu/for-providers</a:t>
            </a:r>
            <a:r>
              <a:rPr lang="it-IT" dirty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36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80CE2-744E-47CB-BED7-B5E94BE31E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6913" y="6407150"/>
            <a:ext cx="1335087" cy="365125"/>
          </a:xfrm>
        </p:spPr>
        <p:txBody>
          <a:bodyPr/>
          <a:lstStyle/>
          <a:p>
            <a:fld id="{57F1060E-D8E2-1D47-BF3C-BAFA39507C3B}" type="datetime1">
              <a:rPr lang="it-IT" smtClean="0"/>
              <a:t>10/05/2021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E0F06-D503-4A21-B899-C6FEBBA23F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0925" y="6407150"/>
            <a:ext cx="981075" cy="365125"/>
          </a:xfrm>
        </p:spPr>
        <p:txBody>
          <a:bodyPr/>
          <a:lstStyle/>
          <a:p>
            <a:fld id="{345175DA-277F-B548-B500-1BF71FE2309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49769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EOSC enhance final version.pptx" id="{D2EB52FB-661A-4A59-87D8-7E7C51EA3A32}" vid="{04415B24-A1E1-4C41-B603-D0F86E572C2B}"/>
    </a:ext>
  </a:extLst>
</a:theme>
</file>

<file path=ppt/theme/theme2.xml><?xml version="1.0" encoding="utf-8"?>
<a:theme xmlns:a="http://schemas.openxmlformats.org/drawingml/2006/main" name="1_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883E5FDA-D8EE-6649-BB44-E0B093AE0868}" vid="{8D76CE81-137F-7841-8879-E524C4AD60B6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EOSC enhance final version</Template>
  <TotalTime>99</TotalTime>
  <Words>313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Ubuntu</vt:lpstr>
      <vt:lpstr>Arial</vt:lpstr>
      <vt:lpstr>Calibri</vt:lpstr>
      <vt:lpstr>Impact</vt:lpstr>
      <vt:lpstr>Master slide</vt:lpstr>
      <vt:lpstr>1_Master slide</vt:lpstr>
      <vt:lpstr>11 May 2021   EOSC Portal Virtual Meeting</vt:lpstr>
      <vt:lpstr>EOSC Enhance in context</vt:lpstr>
      <vt:lpstr>Objectives</vt:lpstr>
      <vt:lpstr>Key Exploitable Results</vt:lpstr>
      <vt:lpstr>EOSC Portal Requirements</vt:lpstr>
      <vt:lpstr>For Providers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Enhance Requirements Gathering Timeline &amp; Methodology </dc:title>
  <dc:creator>C A</dc:creator>
  <cp:lastModifiedBy>f.drago</cp:lastModifiedBy>
  <cp:revision>22</cp:revision>
  <dcterms:created xsi:type="dcterms:W3CDTF">2020-09-24T10:06:28Z</dcterms:created>
  <dcterms:modified xsi:type="dcterms:W3CDTF">2021-05-10T09:55:03Z</dcterms:modified>
</cp:coreProperties>
</file>